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9"/>
  </p:notesMasterIdLst>
  <p:sldIdLst>
    <p:sldId id="256" r:id="rId2"/>
    <p:sldId id="336" r:id="rId3"/>
    <p:sldId id="284" r:id="rId4"/>
    <p:sldId id="286" r:id="rId5"/>
    <p:sldId id="291" r:id="rId6"/>
    <p:sldId id="292" r:id="rId7"/>
    <p:sldId id="362" r:id="rId8"/>
    <p:sldId id="359" r:id="rId9"/>
    <p:sldId id="364" r:id="rId10"/>
    <p:sldId id="365" r:id="rId11"/>
    <p:sldId id="283" r:id="rId12"/>
    <p:sldId id="269" r:id="rId13"/>
    <p:sldId id="273" r:id="rId14"/>
    <p:sldId id="274" r:id="rId15"/>
    <p:sldId id="275" r:id="rId16"/>
    <p:sldId id="367" r:id="rId17"/>
    <p:sldId id="290" r:id="rId18"/>
    <p:sldId id="368" r:id="rId19"/>
    <p:sldId id="312" r:id="rId20"/>
    <p:sldId id="340" r:id="rId21"/>
    <p:sldId id="342" r:id="rId22"/>
    <p:sldId id="339" r:id="rId23"/>
    <p:sldId id="341" r:id="rId24"/>
    <p:sldId id="338" r:id="rId25"/>
    <p:sldId id="289" r:id="rId26"/>
    <p:sldId id="293" r:id="rId27"/>
    <p:sldId id="301" r:id="rId28"/>
    <p:sldId id="300" r:id="rId29"/>
    <p:sldId id="302" r:id="rId30"/>
    <p:sldId id="306" r:id="rId31"/>
    <p:sldId id="299" r:id="rId32"/>
    <p:sldId id="296" r:id="rId33"/>
    <p:sldId id="303" r:id="rId34"/>
    <p:sldId id="305" r:id="rId35"/>
    <p:sldId id="325" r:id="rId36"/>
    <p:sldId id="317" r:id="rId37"/>
    <p:sldId id="316" r:id="rId38"/>
    <p:sldId id="333" r:id="rId39"/>
    <p:sldId id="326" r:id="rId40"/>
    <p:sldId id="334" r:id="rId41"/>
    <p:sldId id="327" r:id="rId42"/>
    <p:sldId id="328" r:id="rId43"/>
    <p:sldId id="329" r:id="rId44"/>
    <p:sldId id="332" r:id="rId45"/>
    <p:sldId id="330" r:id="rId46"/>
    <p:sldId id="331" r:id="rId47"/>
    <p:sldId id="370" r:id="rId48"/>
    <p:sldId id="369" r:id="rId49"/>
    <p:sldId id="371" r:id="rId50"/>
    <p:sldId id="347" r:id="rId51"/>
    <p:sldId id="309" r:id="rId52"/>
    <p:sldId id="373" r:id="rId53"/>
    <p:sldId id="349" r:id="rId54"/>
    <p:sldId id="350" r:id="rId55"/>
    <p:sldId id="351" r:id="rId56"/>
    <p:sldId id="352" r:id="rId57"/>
    <p:sldId id="354" r:id="rId58"/>
    <p:sldId id="353" r:id="rId59"/>
    <p:sldId id="357" r:id="rId60"/>
    <p:sldId id="356" r:id="rId61"/>
    <p:sldId id="355" r:id="rId62"/>
    <p:sldId id="307" r:id="rId63"/>
    <p:sldId id="311" r:id="rId64"/>
    <p:sldId id="322" r:id="rId65"/>
    <p:sldId id="323" r:id="rId66"/>
    <p:sldId id="321" r:id="rId67"/>
    <p:sldId id="281" r:id="rId6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33CC33"/>
    <a:srgbClr val="FF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08339-D2CB-4A36-8344-6A8EB5BEE5E0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6E7D4-6165-4D82-A9E5-F4E248F114F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720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5976F9-A77B-4727-B489-A38A81AF086C}" type="datetimeFigureOut">
              <a:rPr lang="hr-HR" smtClean="0"/>
              <a:t>2.3.2023.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D1AD00-0000-43C7-8D81-96B08BFC84EC}" type="slidenum">
              <a:rPr lang="hr-HR" smtClean="0"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wmo.int/e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57008" y="2420888"/>
            <a:ext cx="7851648" cy="1728192"/>
          </a:xfrm>
        </p:spPr>
        <p:txBody>
          <a:bodyPr>
            <a:normAutofit/>
          </a:bodyPr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/>
            </a:r>
            <a:br>
              <a:rPr lang="hr-HR" sz="4400" dirty="0" smtClean="0">
                <a:solidFill>
                  <a:schemeClr val="tx1"/>
                </a:solidFill>
              </a:rPr>
            </a:br>
            <a:r>
              <a:rPr lang="hr-HR" sz="4400" dirty="0" smtClean="0">
                <a:solidFill>
                  <a:schemeClr val="tx1"/>
                </a:solidFill>
              </a:rPr>
              <a:t>BUJIČNE </a:t>
            </a:r>
            <a:r>
              <a:rPr lang="hr-HR" sz="4400" dirty="0">
                <a:solidFill>
                  <a:schemeClr val="tx1"/>
                </a:solidFill>
              </a:rPr>
              <a:t>POPLAVE I </a:t>
            </a:r>
            <a:r>
              <a:rPr lang="hr-HR" sz="4400" dirty="0" smtClean="0">
                <a:solidFill>
                  <a:schemeClr val="tx1"/>
                </a:solidFill>
              </a:rPr>
              <a:t>RETENCIJE</a:t>
            </a:r>
            <a:br>
              <a:rPr lang="hr-HR" sz="4400" dirty="0" smtClean="0">
                <a:solidFill>
                  <a:schemeClr val="tx1"/>
                </a:solidFill>
              </a:rPr>
            </a:br>
            <a:r>
              <a:rPr lang="hr-HR" sz="2000" dirty="0">
                <a:solidFill>
                  <a:schemeClr val="tx1"/>
                </a:solidFill>
              </a:rPr>
              <a:t>Sustav zaštite od </a:t>
            </a:r>
            <a:r>
              <a:rPr lang="hr-HR" sz="2000" dirty="0" smtClean="0">
                <a:solidFill>
                  <a:schemeClr val="tx1"/>
                </a:solidFill>
              </a:rPr>
              <a:t>poplava </a:t>
            </a:r>
            <a:r>
              <a:rPr lang="hr-HR" sz="2000" dirty="0">
                <a:solidFill>
                  <a:schemeClr val="tx1"/>
                </a:solidFill>
              </a:rPr>
              <a:t>na bujičnim vodotocima </a:t>
            </a:r>
            <a:r>
              <a:rPr lang="hr-HR" sz="2000" dirty="0" smtClean="0">
                <a:solidFill>
                  <a:schemeClr val="tx1"/>
                </a:solidFill>
              </a:rPr>
              <a:t>Medvednice  </a:t>
            </a:r>
            <a:endParaRPr lang="hr-HR" sz="31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5616" y="5229200"/>
            <a:ext cx="7056784" cy="905272"/>
          </a:xfrm>
        </p:spPr>
        <p:txBody>
          <a:bodyPr>
            <a:noAutofit/>
          </a:bodyPr>
          <a:lstStyle/>
          <a:p>
            <a:pPr lvl="0">
              <a:buClr>
                <a:srgbClr val="0BD0D9"/>
              </a:buClr>
            </a:pPr>
            <a:r>
              <a:rPr lang="hr-HR" sz="1600" dirty="0" smtClean="0">
                <a:latin typeface="+mj-lt"/>
                <a:cs typeface="Lucida Sans Unicode" panose="020B0602030504020204" pitchFamily="34" charset="0"/>
              </a:rPr>
              <a:t>Stručni skup: Civilna zaštita i klimatske promjene</a:t>
            </a:r>
          </a:p>
          <a:p>
            <a:pPr>
              <a:buClr>
                <a:srgbClr val="0BD0D9"/>
              </a:buClr>
            </a:pPr>
            <a:r>
              <a:rPr lang="hr-HR" sz="1600" dirty="0">
                <a:solidFill>
                  <a:prstClr val="white"/>
                </a:solidFill>
                <a:latin typeface="+mj-lt"/>
                <a:cs typeface="Lucida Sans Unicode" panose="020B0602030504020204" pitchFamily="34" charset="0"/>
              </a:rPr>
              <a:t>Tomislav Gazić, mag. ing. aedif.</a:t>
            </a:r>
          </a:p>
          <a:p>
            <a:r>
              <a:rPr lang="hr-HR" sz="1600" dirty="0" smtClean="0">
                <a:latin typeface="+mj-lt"/>
                <a:cs typeface="Lucida Sans Unicode" panose="020B0602030504020204" pitchFamily="34" charset="0"/>
              </a:rPr>
              <a:t>					Zagreb, 3. 3. 2023.</a:t>
            </a:r>
          </a:p>
        </p:txBody>
      </p:sp>
      <p:pic>
        <p:nvPicPr>
          <p:cNvPr id="204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080728"/>
            <a:ext cx="6953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4"/>
          <p:cNvSpPr txBox="1">
            <a:spLocks/>
          </p:cNvSpPr>
          <p:nvPr/>
        </p:nvSpPr>
        <p:spPr>
          <a:xfrm>
            <a:off x="1147066" y="1069028"/>
            <a:ext cx="6230380" cy="1008112"/>
          </a:xfrm>
          <a:prstGeom prst="rect">
            <a:avLst/>
          </a:prstGeom>
        </p:spPr>
        <p:txBody>
          <a:bodyPr vert="horz" lIns="0" rIns="18288">
            <a:normAutofit fontScale="625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dirty="0" smtClean="0"/>
              <a:t>	</a:t>
            </a:r>
            <a:r>
              <a:rPr lang="hr-HR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HRVATSKE VODE</a:t>
            </a:r>
          </a:p>
          <a:p>
            <a:pPr algn="l"/>
            <a:r>
              <a:rPr lang="hr-HR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Vodnogospodarski odjel za gornju Savu</a:t>
            </a:r>
          </a:p>
          <a:p>
            <a:pPr algn="l"/>
            <a:endParaRPr lang="hr-HR" sz="20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buClr>
                <a:srgbClr val="0BD0D9"/>
              </a:buClr>
            </a:pPr>
            <a:r>
              <a:rPr lang="hr-HR" sz="1200" dirty="0" smtClean="0">
                <a:solidFill>
                  <a:prstClr val="white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					</a:t>
            </a:r>
            <a:r>
              <a:rPr lang="hr-HR" sz="1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7536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Sustav zaštite od poplava na bujičnim vodotocima Medvednice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Na području grada Zagreba do sada je izgrađeno 19 retencija ukupnog volumena retencijskog prostora od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2.229.550 m</a:t>
            </a:r>
            <a:r>
              <a:rPr lang="hr-HR" sz="2000" baseline="30000" dirty="0" smtClean="0">
                <a:latin typeface="+mj-lt"/>
                <a:cs typeface="Lucida Sans Unicode" panose="020B0602030504020204" pitchFamily="34" charset="0"/>
              </a:rPr>
              <a:t>3.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Prva izgrađena je 1976. godine </a:t>
            </a:r>
            <a:r>
              <a:rPr lang="hr-HR" sz="2000" dirty="0" err="1" smtClean="0">
                <a:latin typeface="+mj-lt"/>
                <a:cs typeface="Lucida Sans Unicode" panose="020B0602030504020204" pitchFamily="34" charset="0"/>
              </a:rPr>
              <a:t>Bidrovec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 1, a posljednja </a:t>
            </a:r>
            <a:r>
              <a:rPr lang="hr-HR" sz="2000" dirty="0" err="1" smtClean="0">
                <a:latin typeface="+mj-lt"/>
                <a:cs typeface="Lucida Sans Unicode" panose="020B0602030504020204" pitchFamily="34" charset="0"/>
              </a:rPr>
              <a:t>Trnava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 2001. godine.</a:t>
            </a: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Uređena uzvodna i nizvodna korita s pripadajućim vodnim građevinama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također su sastavni dio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sustava.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Sve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do sada izgrađene retencije nalaze se na području južnih i jugoistočnih obronaka Medvednice i to uglavnom na području tzv. zagrebačke terase, koja se nalazi između brdskog i nizinskog dijela sliva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Retencije traže optimalan položaj u prostoru kojim se ostvaruje najučinkovitiji utjecaj transformaciju vodnog vala uz najmanje troškove gradnje i održavanja. Takve prostore za planirane retencije potrebno je očuvati kroz prostorno plansku dokumentaciju. Opravdanost gradnje se potvrđuje kroz Studije izvodljivosti.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245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074" name="Picture 2" descr="C:\Users\zmarkovic\AppData\Local\Microsoft\Windows\Temporary Internet Files\Content.Outlook\5SJYWPZY\Karta-retencij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hr-HR" sz="2800" dirty="0"/>
              <a:t>Sustav zaštite od poplava na bujičnim vodotocima Medvednice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2060848"/>
            <a:ext cx="4040188" cy="1512168"/>
          </a:xfrm>
        </p:spPr>
        <p:txBody>
          <a:bodyPr/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Retencija 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Jazbina - najveća</a:t>
            </a:r>
            <a:endParaRPr lang="hr-HR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volumen retencije 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481 300 </a:t>
            </a:r>
            <a:r>
              <a:rPr lang="hr-HR" altLang="sr-Latn-RS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dužina brane u kruni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615,0 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visina brane	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16,3 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	</a:t>
            </a:r>
          </a:p>
          <a:p>
            <a:endParaRPr lang="hr-HR" sz="1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1713259"/>
          </a:xfrm>
        </p:spPr>
        <p:txBody>
          <a:bodyPr>
            <a:normAutofit/>
          </a:bodyPr>
          <a:lstStyle/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Retencija </a:t>
            </a:r>
            <a:r>
              <a:rPr lang="hr-HR" sz="18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Trnava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– zadnja izvedena 2001.</a:t>
            </a:r>
            <a:endParaRPr lang="hr-HR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volumen retencije 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135 000 </a:t>
            </a:r>
            <a:r>
              <a:rPr lang="hr-HR" altLang="sr-Latn-RS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dužina brane u kruni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78,53 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visina brane		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12,5 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3645024"/>
            <a:ext cx="4040188" cy="271529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3645024"/>
            <a:ext cx="4041775" cy="2715296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6149" name="Picture 5" descr="C:\Users\zmarkovic\Desktop\RETENCIJE\Baza podsljemenskih retencija 2012\JAZBINA\Pics\ABrana nizvodno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44700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zmarkovic\Desktop\RETENCIJE\Baza podsljemenskih retencija 2012\TRNAVA\Pics\Preljev sa brzotok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44700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r>
              <a:rPr lang="hr-HR" sz="2800" dirty="0" smtClean="0"/>
              <a:t>Sustav zaštite od poplave na bujičnim vodotocima Medvednice </a:t>
            </a:r>
            <a:endParaRPr lang="hr-HR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1501744"/>
          </a:xfrm>
        </p:spPr>
        <p:txBody>
          <a:bodyPr/>
          <a:lstStyle/>
          <a:p>
            <a:endParaRPr lang="hr-HR" sz="2000" dirty="0" smtClean="0"/>
          </a:p>
          <a:p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Retencija </a:t>
            </a: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Čokot – s visokom branom</a:t>
            </a:r>
            <a:endParaRPr lang="hr-HR" sz="1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volumen retencije 	208 000 </a:t>
            </a:r>
            <a:r>
              <a:rPr lang="hr-HR" altLang="sr-Latn-RS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m3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dužina </a:t>
            </a: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brane u kruni	120,36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visina brane		26,0 m	</a:t>
            </a:r>
          </a:p>
          <a:p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572001" y="1859757"/>
            <a:ext cx="4114800" cy="1569243"/>
          </a:xfrm>
        </p:spPr>
        <p:txBody>
          <a:bodyPr>
            <a:normAutofit fontScale="47500" lnSpcReduction="20000"/>
          </a:bodyPr>
          <a:lstStyle/>
          <a:p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Retencija </a:t>
            </a:r>
            <a:r>
              <a:rPr lang="hr-HR" sz="3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Lagvić – s visokom branom</a:t>
            </a:r>
            <a:endParaRPr lang="hr-HR" sz="3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volumen retencije 	</a:t>
            </a:r>
            <a:r>
              <a:rPr lang="hr-HR" sz="3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127 </a:t>
            </a: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000 </a:t>
            </a:r>
            <a:r>
              <a:rPr lang="hr-HR" altLang="sr-Latn-RS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m3</a:t>
            </a:r>
            <a:endParaRPr lang="hr-HR" sz="38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dužina brane u kruni	</a:t>
            </a:r>
            <a:r>
              <a:rPr lang="hr-HR" sz="3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120,40 </a:t>
            </a: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visina brane		</a:t>
            </a:r>
            <a:r>
              <a:rPr lang="hr-HR" sz="38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27,6 </a:t>
            </a:r>
            <a:r>
              <a:rPr lang="hr-HR" sz="3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	</a:t>
            </a:r>
          </a:p>
          <a:p>
            <a:endParaRPr lang="hr-H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39344" y="3535789"/>
            <a:ext cx="4041775" cy="2859312"/>
          </a:xfrm>
        </p:spPr>
        <p:txBody>
          <a:bodyPr/>
          <a:lstStyle/>
          <a:p>
            <a:endParaRPr lang="hr-HR" dirty="0"/>
          </a:p>
        </p:txBody>
      </p:sp>
      <p:pic>
        <p:nvPicPr>
          <p:cNvPr id="7170" name="Picture 2" descr="C:\Users\zmarkovic\Desktop\RETENCIJE\Baza podsljemenskih retencija 2012\ČOKOT\Pics\Retencij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01008"/>
            <a:ext cx="40401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markovic\Desktop\RETENCIJE\Baza podsljemenskih retencija 2012\LAGVIĆ\Pics\Brana nizvod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518028"/>
            <a:ext cx="4176464" cy="286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3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3933056"/>
            <a:ext cx="3898776" cy="2590249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8000"/>
              </a:scheme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Sustav zaštite od poplave na bujičnim vodotocima Medvednice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Redovito se provode radovi godišnjeg održavanja brana i retencijskog prostora (košnja, uklanjanje nanosa i sl., manje sanacije)</a:t>
            </a:r>
          </a:p>
          <a:p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Obzirom na starost pojedinih retencija provode se radovi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investicijskog održavanja. U lipnju 2016. su završeni radovi na sanaciji brana: 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Kustošak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E; 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Kustošak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F-3; Čokot; </a:t>
            </a:r>
            <a:r>
              <a:rPr lang="hr-HR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Štefanovec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II i 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Črnomerec. U </a:t>
            </a:r>
            <a:r>
              <a:rPr lang="hr-HR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travnju 2019. su završeni radovi na sanaciji brana: Lagvić i </a:t>
            </a:r>
            <a:r>
              <a:rPr lang="hr-HR" sz="2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Pustodol</a:t>
            </a:r>
            <a:r>
              <a:rPr lang="hr-HR" sz="2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0" indent="0">
              <a:buNone/>
            </a:pPr>
            <a:endParaRPr lang="hr-HR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Sustav zaštite od poplave na bujičnim vodotocima </a:t>
            </a:r>
            <a:r>
              <a:rPr lang="hr-HR" sz="2800" dirty="0" smtClean="0">
                <a:solidFill>
                  <a:schemeClr val="accent1">
                    <a:lumMod val="50000"/>
                  </a:schemeClr>
                </a:solidFill>
              </a:rPr>
              <a:t>Medvednice </a:t>
            </a:r>
            <a:endParaRPr lang="hr-H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Planovi za naredno razdoblje:</a:t>
            </a:r>
          </a:p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U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spostava sustava za automatsko prikupljanje i obradu hidroloških podataka potrebnih za upravljanje retencijama.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azvoj i implementacija sustava aktivnog upravljanja retencijama prilikom </a:t>
            </a:r>
            <a:r>
              <a:rPr lang="hr-HR" sz="22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velikovodnih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događaja.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Nastavak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gradnje retencija predviđenih „Vodoprivrednom osnovom Grada Zagreba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i usvojenim novijim studijskim rješenjima.</a:t>
            </a: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Sustav zaštite od poplave na bujičnim vodotocima </a:t>
            </a:r>
            <a:r>
              <a:rPr lang="hr-HR" sz="2800" dirty="0" smtClean="0">
                <a:solidFill>
                  <a:schemeClr val="accent1">
                    <a:lumMod val="50000"/>
                  </a:schemeClr>
                </a:solidFill>
              </a:rPr>
              <a:t>Medvednice </a:t>
            </a:r>
            <a:endParaRPr lang="hr-H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Obuhvaćen u Planovima obrane od poplava:</a:t>
            </a:r>
          </a:p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Državni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plana obrane od poplava (NN 84/2010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Glavni provedbeni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plana obrane od poplava (HV,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ožujak 2022.),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Provedbeni plan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obrane od poplava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Branjenog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područja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14 (HV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lipanj 2018.), 	3. dionice obrane od poplava – C.14.3, C.14.4 i C.14.5</a:t>
            </a: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Obrana od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poplava - </a:t>
            </a:r>
            <a:r>
              <a:rPr lang="hr-HR" sz="2200" u="sng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preventivna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redovita i 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izvanredna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U nekoliko sati poplavni događaj kulminira i završi -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Važnost hidrometeoroloških prognoza i upozorenja</a:t>
            </a:r>
          </a:p>
        </p:txBody>
      </p:sp>
    </p:spTree>
    <p:extLst>
      <p:ext uri="{BB962C8B-B14F-4D97-AF65-F5344CB8AC3E}">
        <p14:creationId xmlns:p14="http://schemas.microsoft.com/office/powerpoint/2010/main" val="1372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506320"/>
          </a:xfrm>
        </p:spPr>
        <p:txBody>
          <a:bodyPr>
            <a:normAutofit/>
          </a:bodyPr>
          <a:lstStyle/>
          <a:p>
            <a:endParaRPr lang="hr-H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260648"/>
            <a:ext cx="6552728" cy="6495499"/>
          </a:xfrm>
        </p:spPr>
      </p:pic>
    </p:spTree>
    <p:extLst>
      <p:ext uri="{BB962C8B-B14F-4D97-AF65-F5344CB8AC3E}">
        <p14:creationId xmlns:p14="http://schemas.microsoft.com/office/powerpoint/2010/main" val="209648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Tehnička promatranja</a:t>
            </a:r>
            <a:br>
              <a:rPr lang="hr-HR" sz="2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hr-HR" sz="2800" dirty="0">
                <a:solidFill>
                  <a:schemeClr val="accent1">
                    <a:lumMod val="50000"/>
                  </a:schemeClr>
                </a:solidFill>
              </a:rPr>
              <a:t>retencija i brana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Redovito se provode godišnja </a:t>
            </a: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tehnička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promatranja (monitoring</a:t>
            </a: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):</a:t>
            </a: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vizualni pregledi i ocjena stanja </a:t>
            </a: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prema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kontrolnim listama</a:t>
            </a:r>
          </a:p>
          <a:p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geodetska mjerenja pomaka </a:t>
            </a: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horizontalnih i vertikalnih)</a:t>
            </a:r>
          </a:p>
          <a:p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mjerenja razina vode u </a:t>
            </a: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piezometrima</a:t>
            </a: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preporuke za održavanje sa </a:t>
            </a: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hr-HR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troškovnikom </a:t>
            </a:r>
            <a:r>
              <a:rPr lang="hr-HR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radova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hr-HR" sz="2200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32656"/>
            <a:ext cx="4365114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Matematički </a:t>
            </a:r>
            <a:r>
              <a:rPr lang="hr-HR" sz="2400" dirty="0" smtClean="0"/>
              <a:t>modeli </a:t>
            </a:r>
            <a:r>
              <a:rPr lang="hr-HR" sz="2400" dirty="0"/>
              <a:t>propagacije poplavnih valova uslijed rušenja brana </a:t>
            </a:r>
            <a:r>
              <a:rPr lang="hr-HR" sz="2400" dirty="0" smtClean="0"/>
              <a:t>retencija</a:t>
            </a:r>
            <a:br>
              <a:rPr lang="hr-HR" sz="2400" dirty="0" smtClean="0"/>
            </a:br>
            <a:r>
              <a:rPr lang="hr-HR" sz="1400" dirty="0" smtClean="0"/>
              <a:t>Građevinski fakultet u Zagrebu; svibanj </a:t>
            </a:r>
            <a:r>
              <a:rPr lang="hr-HR" sz="1400" dirty="0"/>
              <a:t>2011</a:t>
            </a:r>
            <a:r>
              <a:rPr lang="hr-HR" sz="1400" dirty="0" smtClean="0"/>
              <a:t>., svibanj 2013., travanj. 2014.</a:t>
            </a:r>
            <a:endParaRPr lang="hr-HR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1457353"/>
            <a:ext cx="1368152" cy="46061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89120"/>
          </a:xfrm>
        </p:spPr>
        <p:txBody>
          <a:bodyPr>
            <a:normAutofit fontScale="55000" lnSpcReduction="20000"/>
          </a:bodyPr>
          <a:lstStyle/>
          <a:p>
            <a:endParaRPr lang="hr-HR" dirty="0" smtClean="0">
              <a:latin typeface="+mj-lt"/>
            </a:endParaRPr>
          </a:p>
          <a:p>
            <a:r>
              <a:rPr lang="hr-HR" sz="3800" dirty="0" smtClean="0">
                <a:latin typeface="+mj-lt"/>
              </a:rPr>
              <a:t>Na </a:t>
            </a:r>
            <a:r>
              <a:rPr lang="hr-HR" sz="3800" dirty="0">
                <a:latin typeface="+mj-lt"/>
              </a:rPr>
              <a:t>osnovu </a:t>
            </a:r>
            <a:r>
              <a:rPr lang="hr-HR" sz="3800" dirty="0" smtClean="0">
                <a:latin typeface="+mj-lt"/>
              </a:rPr>
              <a:t>postojećih </a:t>
            </a:r>
            <a:r>
              <a:rPr lang="hr-HR" sz="3800" dirty="0">
                <a:latin typeface="+mj-lt"/>
              </a:rPr>
              <a:t>podataka o branama kao i </a:t>
            </a:r>
            <a:r>
              <a:rPr lang="hr-HR" sz="3800" dirty="0" smtClean="0">
                <a:latin typeface="+mj-lt"/>
              </a:rPr>
              <a:t>postojećeg </a:t>
            </a:r>
            <a:r>
              <a:rPr lang="hr-HR" sz="3800" dirty="0">
                <a:latin typeface="+mj-lt"/>
              </a:rPr>
              <a:t>digitalnog modela terena je </a:t>
            </a:r>
            <a:r>
              <a:rPr lang="hr-HR" sz="3800" dirty="0" smtClean="0">
                <a:latin typeface="+mj-lt"/>
              </a:rPr>
              <a:t>izrađen model </a:t>
            </a:r>
            <a:r>
              <a:rPr lang="hr-HR" sz="3800" dirty="0">
                <a:latin typeface="+mj-lt"/>
              </a:rPr>
              <a:t>propagacije poplavnog vala u </a:t>
            </a:r>
            <a:r>
              <a:rPr lang="hr-HR" sz="3800" dirty="0" smtClean="0">
                <a:latin typeface="+mj-lt"/>
              </a:rPr>
              <a:t>slučaju </a:t>
            </a:r>
            <a:r>
              <a:rPr lang="hr-HR" sz="3800" dirty="0">
                <a:latin typeface="+mj-lt"/>
              </a:rPr>
              <a:t>formiranja otvora u </a:t>
            </a:r>
            <a:r>
              <a:rPr lang="hr-HR" sz="3800" dirty="0" smtClean="0">
                <a:latin typeface="+mj-lt"/>
              </a:rPr>
              <a:t>branama.</a:t>
            </a:r>
          </a:p>
          <a:p>
            <a:pPr marL="0" indent="0">
              <a:buNone/>
            </a:pPr>
            <a:endParaRPr lang="hr-HR" sz="3800" dirty="0">
              <a:latin typeface="+mj-lt"/>
            </a:endParaRPr>
          </a:p>
          <a:p>
            <a:r>
              <a:rPr lang="hr-HR" sz="3800" dirty="0" smtClean="0">
                <a:latin typeface="+mj-lt"/>
              </a:rPr>
              <a:t>U </a:t>
            </a:r>
            <a:r>
              <a:rPr lang="hr-HR" sz="3800" dirty="0">
                <a:latin typeface="+mj-lt"/>
              </a:rPr>
              <a:t>radu je </a:t>
            </a:r>
            <a:r>
              <a:rPr lang="hr-HR" sz="3800" dirty="0" smtClean="0">
                <a:latin typeface="+mj-lt"/>
              </a:rPr>
              <a:t>izračunat </a:t>
            </a:r>
            <a:r>
              <a:rPr lang="hr-HR" sz="3800" dirty="0">
                <a:latin typeface="+mj-lt"/>
              </a:rPr>
              <a:t>poplavni val za trenutno formiranje otvora te za </a:t>
            </a:r>
            <a:r>
              <a:rPr lang="hr-HR" sz="3800" dirty="0" smtClean="0">
                <a:latin typeface="+mj-lt"/>
              </a:rPr>
              <a:t>formiranje otvora </a:t>
            </a:r>
            <a:r>
              <a:rPr lang="hr-HR" sz="3800" dirty="0">
                <a:latin typeface="+mj-lt"/>
              </a:rPr>
              <a:t>u periodu od 1, 2 i 3 sata</a:t>
            </a:r>
            <a:r>
              <a:rPr lang="hr-HR" sz="38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hr-HR" sz="3800" dirty="0">
              <a:latin typeface="+mj-lt"/>
            </a:endParaRPr>
          </a:p>
          <a:p>
            <a:r>
              <a:rPr lang="hr-HR" sz="3800" dirty="0">
                <a:latin typeface="+mj-lt"/>
              </a:rPr>
              <a:t>U radu su provedeni </a:t>
            </a:r>
            <a:r>
              <a:rPr lang="hr-HR" sz="3800" dirty="0" smtClean="0">
                <a:latin typeface="+mj-lt"/>
              </a:rPr>
              <a:t>proračuni </a:t>
            </a:r>
            <a:r>
              <a:rPr lang="hr-HR" sz="3800" dirty="0">
                <a:latin typeface="+mj-lt"/>
              </a:rPr>
              <a:t>loma brane u uvjetima dolaska vodnog vala 1000 i 10 </a:t>
            </a:r>
            <a:r>
              <a:rPr lang="hr-HR" sz="3800" dirty="0" smtClean="0">
                <a:latin typeface="+mj-lt"/>
              </a:rPr>
              <a:t>000 godišnjeg povratnog perioda kako bi se zadovoljili i zahtjevi Hrvatskih voda koje dimenzioniraju </a:t>
            </a:r>
            <a:r>
              <a:rPr lang="hr-HR" sz="3800" dirty="0">
                <a:latin typeface="+mj-lt"/>
              </a:rPr>
              <a:t>brane retencija na vodne valove 1000 godišnjeg povratnog perioda i </a:t>
            </a:r>
            <a:r>
              <a:rPr lang="hr-HR" sz="3800" dirty="0" smtClean="0">
                <a:latin typeface="+mj-lt"/>
              </a:rPr>
              <a:t>zahtjevi važećeg </a:t>
            </a:r>
            <a:r>
              <a:rPr lang="hr-HR" sz="3800" u="sng" dirty="0">
                <a:latin typeface="+mj-lt"/>
              </a:rPr>
              <a:t>pravilnika o </a:t>
            </a:r>
            <a:r>
              <a:rPr lang="hr-HR" sz="3800" u="sng" dirty="0" smtClean="0">
                <a:latin typeface="+mj-lt"/>
              </a:rPr>
              <a:t>određivanju </a:t>
            </a:r>
            <a:r>
              <a:rPr lang="hr-HR" sz="3800" u="sng" dirty="0">
                <a:latin typeface="+mj-lt"/>
              </a:rPr>
              <a:t>posljedica uslijed rušenja velikih brana</a:t>
            </a:r>
            <a:r>
              <a:rPr lang="hr-HR" sz="3800" dirty="0">
                <a:latin typeface="+mj-lt"/>
              </a:rPr>
              <a:t> koji </a:t>
            </a:r>
            <a:r>
              <a:rPr lang="hr-HR" sz="3800" dirty="0" smtClean="0">
                <a:latin typeface="+mj-lt"/>
              </a:rPr>
              <a:t>propisuju provedbu proračuna </a:t>
            </a:r>
            <a:r>
              <a:rPr lang="hr-HR" sz="3800" dirty="0">
                <a:latin typeface="+mj-lt"/>
              </a:rPr>
              <a:t>loma brane u uvjetima dolaska vodnog vala 10 000 godišnjeg </a:t>
            </a:r>
            <a:r>
              <a:rPr lang="hr-HR" sz="3800" dirty="0" smtClean="0">
                <a:latin typeface="+mj-lt"/>
              </a:rPr>
              <a:t>povratnog perioda.</a:t>
            </a:r>
          </a:p>
          <a:p>
            <a:pPr marL="0" indent="0">
              <a:buNone/>
            </a:pPr>
            <a:endParaRPr lang="hr-HR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811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Sadržaj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latin typeface="+mj-lt"/>
              </a:rPr>
              <a:t>Uvod</a:t>
            </a:r>
          </a:p>
          <a:p>
            <a:r>
              <a:rPr lang="pl-PL" dirty="0">
                <a:latin typeface="+mj-lt"/>
              </a:rPr>
              <a:t>Povijest bujičnih poplava u gradu </a:t>
            </a:r>
            <a:r>
              <a:rPr lang="pl-PL" dirty="0" smtClean="0">
                <a:latin typeface="+mj-lt"/>
              </a:rPr>
              <a:t>Zagrebu</a:t>
            </a:r>
          </a:p>
          <a:p>
            <a:r>
              <a:rPr lang="hr-HR" dirty="0">
                <a:latin typeface="+mj-lt"/>
              </a:rPr>
              <a:t>Sustav zaštite od poplava na bujičnim vodotocima </a:t>
            </a:r>
            <a:r>
              <a:rPr lang="hr-HR" dirty="0" smtClean="0">
                <a:latin typeface="+mj-lt"/>
              </a:rPr>
              <a:t>Medvednice</a:t>
            </a:r>
          </a:p>
          <a:p>
            <a:r>
              <a:rPr lang="hr-HR" dirty="0">
                <a:latin typeface="+mj-lt"/>
              </a:rPr>
              <a:t>Tehnička </a:t>
            </a:r>
            <a:r>
              <a:rPr lang="hr-HR" dirty="0" smtClean="0">
                <a:latin typeface="+mj-lt"/>
              </a:rPr>
              <a:t>promatranja retencija </a:t>
            </a:r>
            <a:r>
              <a:rPr lang="hr-HR" dirty="0">
                <a:latin typeface="+mj-lt"/>
              </a:rPr>
              <a:t>i </a:t>
            </a:r>
            <a:r>
              <a:rPr lang="hr-HR" dirty="0" smtClean="0">
                <a:latin typeface="+mj-lt"/>
              </a:rPr>
              <a:t>brana</a:t>
            </a:r>
          </a:p>
          <a:p>
            <a:r>
              <a:rPr lang="hr-HR" dirty="0">
                <a:latin typeface="+mj-lt"/>
              </a:rPr>
              <a:t>Matematički modeli propagacije poplavnih valova uslijed rušenja brana </a:t>
            </a:r>
            <a:r>
              <a:rPr lang="hr-HR" dirty="0" smtClean="0">
                <a:latin typeface="+mj-lt"/>
              </a:rPr>
              <a:t>retencija</a:t>
            </a:r>
          </a:p>
          <a:p>
            <a:r>
              <a:rPr lang="hr-HR" dirty="0">
                <a:latin typeface="+mj-lt"/>
              </a:rPr>
              <a:t>Zagrebački potresi – izvanredni pregledi </a:t>
            </a:r>
            <a:r>
              <a:rPr lang="hr-HR" dirty="0" smtClean="0">
                <a:latin typeface="+mj-lt"/>
              </a:rPr>
              <a:t>brana</a:t>
            </a:r>
          </a:p>
          <a:p>
            <a:r>
              <a:rPr lang="hr-HR" dirty="0">
                <a:latin typeface="+mj-lt"/>
              </a:rPr>
              <a:t>Studijska dokumentacija za pripremu projekata zaštite od poplava na slivu „Sjeverno Zagrebačko prisavlje”, 2018 g</a:t>
            </a:r>
            <a:r>
              <a:rPr lang="hr-HR" dirty="0" smtClean="0">
                <a:latin typeface="+mj-lt"/>
              </a:rPr>
              <a:t>.</a:t>
            </a:r>
          </a:p>
          <a:p>
            <a:r>
              <a:rPr lang="pt-BR" dirty="0">
                <a:latin typeface="+mj-lt"/>
              </a:rPr>
              <a:t>Stanje sustava danas i </a:t>
            </a:r>
            <a:r>
              <a:rPr lang="hr-HR" dirty="0" smtClean="0">
                <a:latin typeface="+mj-lt"/>
              </a:rPr>
              <a:t>budući </a:t>
            </a:r>
            <a:r>
              <a:rPr lang="pt-BR" dirty="0" smtClean="0">
                <a:latin typeface="+mj-lt"/>
              </a:rPr>
              <a:t>planovi</a:t>
            </a:r>
            <a:endParaRPr lang="hr-HR" dirty="0" smtClean="0">
              <a:latin typeface="+mj-lt"/>
            </a:endParaRPr>
          </a:p>
          <a:p>
            <a:r>
              <a:rPr lang="hr-HR" dirty="0">
                <a:latin typeface="+mj-lt"/>
              </a:rPr>
              <a:t>Urbane poplave - osvrt</a:t>
            </a:r>
            <a:endParaRPr lang="hr-HR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78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>
                <a:solidFill>
                  <a:srgbClr val="04617B"/>
                </a:solidFill>
              </a:rPr>
              <a:t>Matematički modeli propagacije poplavnih valova uslijed rušenja brana retencija</a:t>
            </a:r>
            <a:br>
              <a:rPr lang="hr-HR" sz="2400" dirty="0">
                <a:solidFill>
                  <a:srgbClr val="04617B"/>
                </a:solidFill>
              </a:rPr>
            </a:br>
            <a:r>
              <a:rPr lang="hr-HR" sz="1400" dirty="0">
                <a:solidFill>
                  <a:srgbClr val="04617B"/>
                </a:solidFill>
              </a:rPr>
              <a:t>Građevinski fakultet u Zagrebu; svibanj 2011., svibanj 2013., travanj. 2014.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buClr>
                <a:srgbClr val="0BD0D9"/>
              </a:buClr>
            </a:pPr>
            <a:r>
              <a:rPr lang="hr-HR" dirty="0">
                <a:latin typeface="+mj-lt"/>
              </a:rPr>
              <a:t>Za sve scenarije rušenja prikazane su </a:t>
            </a:r>
            <a:r>
              <a:rPr lang="hr-HR" u="sng" dirty="0">
                <a:latin typeface="+mj-lt"/>
              </a:rPr>
              <a:t>mape maksimalnih dubina i brzina</a:t>
            </a:r>
            <a:r>
              <a:rPr lang="hr-HR" dirty="0">
                <a:latin typeface="+mj-lt"/>
              </a:rPr>
              <a:t> na plavljenom </a:t>
            </a:r>
            <a:r>
              <a:rPr lang="hr-HR" dirty="0" smtClean="0">
                <a:latin typeface="+mj-lt"/>
              </a:rPr>
              <a:t>području. Za </a:t>
            </a:r>
            <a:r>
              <a:rPr lang="hr-HR" dirty="0">
                <a:latin typeface="+mj-lt"/>
              </a:rPr>
              <a:t>odabrane najnepovoljnije slučajeve, moguće je vidjeti i </a:t>
            </a:r>
            <a:r>
              <a:rPr lang="hr-HR" u="sng" dirty="0">
                <a:latin typeface="+mj-lt"/>
              </a:rPr>
              <a:t>mapu maksimalnog rušilačkog potencijala </a:t>
            </a:r>
            <a:r>
              <a:rPr lang="hr-HR" dirty="0">
                <a:latin typeface="+mj-lt"/>
              </a:rPr>
              <a:t>te </a:t>
            </a:r>
            <a:r>
              <a:rPr lang="hr-HR" u="sng" dirty="0">
                <a:latin typeface="+mj-lt"/>
              </a:rPr>
              <a:t>vrijeme dolaska čela vala do odabranih lokacija</a:t>
            </a:r>
            <a:r>
              <a:rPr lang="hr-HR" dirty="0">
                <a:latin typeface="+mj-lt"/>
              </a:rPr>
              <a:t>. Na mapama su ucrtani i veći javni objekti u kojima povremeno boravi veći broj ljudi te se za svaki pojedini scenarij rušenja može analizirati njihova ugroženost i izloženost poplavi.</a:t>
            </a:r>
          </a:p>
          <a:p>
            <a:endParaRPr lang="hr-HR" dirty="0" smtClean="0">
              <a:latin typeface="+mj-lt"/>
            </a:endParaRPr>
          </a:p>
          <a:p>
            <a:r>
              <a:rPr lang="hr-HR" dirty="0" smtClean="0">
                <a:latin typeface="+mj-lt"/>
              </a:rPr>
              <a:t>Može </a:t>
            </a:r>
            <a:r>
              <a:rPr lang="hr-HR" dirty="0">
                <a:latin typeface="+mj-lt"/>
              </a:rPr>
              <a:t>se uočiti da se plavljene površine najnepovoljnijeg i najpovoljnijeg scenarija rušenja ne razlikuju previše. Glavni uzroci tome su </a:t>
            </a:r>
            <a:r>
              <a:rPr lang="hr-HR" u="sng" dirty="0">
                <a:latin typeface="+mj-lt"/>
              </a:rPr>
              <a:t>relativno mali sliv i volumen </a:t>
            </a:r>
            <a:r>
              <a:rPr lang="hr-HR" u="sng" dirty="0" smtClean="0">
                <a:latin typeface="+mj-lt"/>
              </a:rPr>
              <a:t>retencija</a:t>
            </a:r>
            <a:r>
              <a:rPr lang="hr-HR" dirty="0" smtClean="0">
                <a:latin typeface="+mj-lt"/>
              </a:rPr>
              <a:t> te specifična </a:t>
            </a:r>
            <a:r>
              <a:rPr lang="hr-HR" dirty="0">
                <a:latin typeface="+mj-lt"/>
              </a:rPr>
              <a:t>usječenost doline </a:t>
            </a:r>
            <a:r>
              <a:rPr lang="hr-HR" dirty="0" smtClean="0">
                <a:latin typeface="+mj-lt"/>
              </a:rPr>
              <a:t>korita </a:t>
            </a:r>
            <a:r>
              <a:rPr lang="hr-HR" dirty="0">
                <a:latin typeface="+mj-lt"/>
              </a:rPr>
              <a:t>potoka </a:t>
            </a:r>
            <a:r>
              <a:rPr lang="hr-HR" dirty="0" smtClean="0">
                <a:latin typeface="+mj-lt"/>
              </a:rPr>
              <a:t>prije provedenih regulacijskih radova.</a:t>
            </a:r>
          </a:p>
          <a:p>
            <a:pPr marL="0" indent="0">
              <a:buNone/>
            </a:pPr>
            <a:endParaRPr lang="hr-HR" dirty="0">
              <a:latin typeface="+mj-lt"/>
            </a:endParaRPr>
          </a:p>
          <a:p>
            <a:r>
              <a:rPr lang="hr-HR" dirty="0">
                <a:latin typeface="+mj-lt"/>
              </a:rPr>
              <a:t>U najnepovoljnijem slučaju vodni val dolazi za nešto više od </a:t>
            </a:r>
            <a:r>
              <a:rPr lang="hr-HR" u="sng" dirty="0">
                <a:latin typeface="+mj-lt"/>
              </a:rPr>
              <a:t>15, odnosno 30 min </a:t>
            </a:r>
            <a:r>
              <a:rPr lang="hr-HR" dirty="0">
                <a:latin typeface="+mj-lt"/>
              </a:rPr>
              <a:t>od početka rušenja brane, što je bitan podatak u slučaju izrade plana uzbunjivanja i evakuacije na tom </a:t>
            </a:r>
            <a:r>
              <a:rPr lang="hr-HR" dirty="0" smtClean="0">
                <a:latin typeface="+mj-lt"/>
              </a:rPr>
              <a:t>području. Poplavni događaj u modeliranim scenarijima </a:t>
            </a:r>
            <a:r>
              <a:rPr lang="hr-HR" u="sng" dirty="0" smtClean="0">
                <a:latin typeface="+mj-lt"/>
              </a:rPr>
              <a:t>traje oko 2-5 sati</a:t>
            </a:r>
            <a:r>
              <a:rPr lang="hr-HR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hr-HR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80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27" y="116632"/>
            <a:ext cx="8203234" cy="61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3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945"/>
            <a:ext cx="4412295" cy="6848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467" y="-19945"/>
            <a:ext cx="4534533" cy="69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9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416" y="-34643"/>
            <a:ext cx="4466584" cy="6892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56"/>
            <a:ext cx="4454206" cy="68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49967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588" y="-13269"/>
            <a:ext cx="4429412" cy="687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Zagrebački potresi – izvanredni pregledi brana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22.3.2020</a:t>
            </a:r>
            <a:r>
              <a:rPr lang="hr-HR" sz="2000" dirty="0">
                <a:latin typeface="+mj-lt"/>
              </a:rPr>
              <a:t>. - </a:t>
            </a:r>
            <a:r>
              <a:rPr lang="hr-HR" sz="2000" dirty="0" smtClean="0">
                <a:latin typeface="+mj-lt"/>
              </a:rPr>
              <a:t>nalog Glavnog centra obrane od poplava za hitnu kontrolu stanja sustava obrane od poplava na području grada Zagreba i Zagrebačke županije.</a:t>
            </a: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Uvedene </a:t>
            </a:r>
            <a:r>
              <a:rPr lang="hr-HR" sz="2000" dirty="0">
                <a:latin typeface="+mj-lt"/>
              </a:rPr>
              <a:t>mjere redovne obrane od poplava za sve </a:t>
            </a:r>
            <a:r>
              <a:rPr lang="hr-HR" sz="2000" dirty="0" smtClean="0">
                <a:latin typeface="+mj-lt"/>
              </a:rPr>
              <a:t>dionice na području Sektora C</a:t>
            </a:r>
          </a:p>
          <a:p>
            <a:endParaRPr lang="hr-HR" sz="2000" dirty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Izvršeni </a:t>
            </a:r>
            <a:r>
              <a:rPr lang="hr-HR" sz="2000" dirty="0">
                <a:latin typeface="+mj-lt"/>
              </a:rPr>
              <a:t>naknadni detaljni pregledi i obilasci svih elemenata sustava obrane od </a:t>
            </a:r>
            <a:r>
              <a:rPr lang="hr-HR" sz="2000" dirty="0" smtClean="0">
                <a:latin typeface="+mj-lt"/>
              </a:rPr>
              <a:t>poplava. </a:t>
            </a:r>
            <a:r>
              <a:rPr lang="hr-HR" sz="2000" dirty="0">
                <a:latin typeface="+mj-lt"/>
              </a:rPr>
              <a:t/>
            </a:r>
            <a:br>
              <a:rPr lang="hr-HR" sz="2000" dirty="0">
                <a:latin typeface="+mj-lt"/>
              </a:rPr>
            </a:br>
            <a:endParaRPr lang="hr-H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8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Zagrebački </a:t>
            </a:r>
            <a:r>
              <a:rPr lang="hr-HR" sz="2800" dirty="0"/>
              <a:t>potresi – izvanredni pregledi brana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Provedeno ispitivanje brana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GPR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metodom (</a:t>
            </a:r>
            <a:r>
              <a:rPr lang="hr-HR" sz="2000" dirty="0" err="1">
                <a:latin typeface="+mj-lt"/>
                <a:cs typeface="Lucida Sans Unicode" panose="020B0602030504020204" pitchFamily="34" charset="0"/>
              </a:rPr>
              <a:t>eng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. </a:t>
            </a:r>
            <a:r>
              <a:rPr lang="hr-HR" sz="2000" dirty="0" err="1">
                <a:latin typeface="+mj-lt"/>
                <a:cs typeface="Lucida Sans Unicode" panose="020B0602030504020204" pitchFamily="34" charset="0"/>
              </a:rPr>
              <a:t>Ground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</a:t>
            </a:r>
            <a:r>
              <a:rPr lang="hr-HR" sz="2000" dirty="0" err="1">
                <a:latin typeface="+mj-lt"/>
                <a:cs typeface="Lucida Sans Unicode" panose="020B0602030504020204" pitchFamily="34" charset="0"/>
              </a:rPr>
              <a:t>Penetrating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Radar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) u ožujku i </a:t>
            </a:r>
            <a:r>
              <a:rPr lang="hr-HR" sz="2000" dirty="0" err="1" smtClean="0">
                <a:latin typeface="+mj-lt"/>
                <a:cs typeface="Lucida Sans Unicode" panose="020B0602030504020204" pitchFamily="34" charset="0"/>
              </a:rPr>
              <a:t>t</a:t>
            </a:r>
            <a:r>
              <a:rPr lang="hr-HR" sz="2000" dirty="0" err="1" smtClean="0">
                <a:latin typeface="+mj-lt"/>
              </a:rPr>
              <a:t>ravanju</a:t>
            </a:r>
            <a:r>
              <a:rPr lang="hr-HR" sz="2000" dirty="0" smtClean="0">
                <a:latin typeface="+mj-lt"/>
              </a:rPr>
              <a:t>, </a:t>
            </a:r>
            <a:r>
              <a:rPr lang="hr-HR" sz="2000" dirty="0">
                <a:latin typeface="+mj-lt"/>
              </a:rPr>
              <a:t>2020</a:t>
            </a:r>
            <a:r>
              <a:rPr lang="hr-HR" sz="2000" dirty="0" smtClean="0">
                <a:latin typeface="+mj-lt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</a:rPr>
              <a:t>Temeljem zahtjeva Hrvatskih Voda, Zavod za geotehniku Građevinskog fakulteta Sveučilišta u Zagrebu je proveo ispitivanja 21 retencije u široj okolici grada Zagreba, koje čine sastavni dio sustava za zaštitu od štetnog djelovanja voda. Cilj ispitivanja je utvrditi postojanje potencijalnih oštećenja u tijelu </a:t>
            </a:r>
            <a:r>
              <a:rPr lang="hr-HR" sz="2000" dirty="0" smtClean="0">
                <a:latin typeface="+mj-lt"/>
              </a:rPr>
              <a:t>brana, </a:t>
            </a:r>
            <a:r>
              <a:rPr lang="hr-HR" sz="2000" dirty="0">
                <a:latin typeface="+mj-lt"/>
              </a:rPr>
              <a:t>nastalih kao posljedica potresa koji je zadesio Zagreb i širu okolicu dana 22.03.2020.</a:t>
            </a:r>
          </a:p>
        </p:txBody>
      </p:sp>
    </p:spTree>
    <p:extLst>
      <p:ext uri="{BB962C8B-B14F-4D97-AF65-F5344CB8AC3E}">
        <p14:creationId xmlns:p14="http://schemas.microsoft.com/office/powerpoint/2010/main" val="8444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4617B"/>
                </a:solidFill>
              </a:rPr>
              <a:t>Zagrebački i petrinjski potresi – izvanredni pregledi brana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9773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4617B"/>
                </a:solidFill>
              </a:rPr>
              <a:t>Zagrebački i petrinjski potresi – izvanredni pregledi brana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292032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>
                <a:solidFill>
                  <a:srgbClr val="04617B"/>
                </a:solidFill>
              </a:rPr>
              <a:t>Zagrebački i petrinjski potresi – izvanredni pregledi brana</a:t>
            </a:r>
            <a:endParaRPr lang="hr-H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8" y="1935163"/>
            <a:ext cx="7803443" cy="4389437"/>
          </a:xfrm>
        </p:spPr>
      </p:pic>
    </p:spTree>
    <p:extLst>
      <p:ext uri="{BB962C8B-B14F-4D97-AF65-F5344CB8AC3E}">
        <p14:creationId xmlns:p14="http://schemas.microsoft.com/office/powerpoint/2010/main" val="107210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Uvod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>
                <a:latin typeface="+mj-lt"/>
                <a:cs typeface="Lucida Sans Unicode" panose="020B0602030504020204" pitchFamily="34" charset="0"/>
              </a:rPr>
              <a:t>Poplave su prirodne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pojave koje nije moguće spriječiti.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Kada djeluju nepovoljno na ljude i okoliš govorimo o nepogodama ili katastrofama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. </a:t>
            </a:r>
          </a:p>
          <a:p>
            <a:pPr marL="0" indent="0">
              <a:buNone/>
            </a:pPr>
            <a:endParaRPr lang="hr-HR" dirty="0" smtClean="0">
              <a:latin typeface="+mj-lt"/>
              <a:cs typeface="Lucida Sans Unicode" panose="020B0602030504020204" pitchFamily="34" charset="0"/>
            </a:endParaRPr>
          </a:p>
          <a:p>
            <a:r>
              <a:rPr lang="hr-HR" dirty="0" smtClean="0">
                <a:latin typeface="+mj-lt"/>
                <a:cs typeface="Lucida Sans Unicode" panose="020B0602030504020204" pitchFamily="34" charset="0"/>
              </a:rPr>
              <a:t>Neke ljudske aktivnosti pridonose poplavnom riziku.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P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oplavni rizik je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kombinacija vjerojatnosti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pojave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poplavnog događaja i mogućih štetnih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posljedica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poplavnog događaja za zdravlje ljudi,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okoliš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, kulturnu baštinu i gospodarsku aktivnost.</a:t>
            </a:r>
          </a:p>
          <a:p>
            <a:pPr marL="0" indent="0">
              <a:buNone/>
            </a:pPr>
            <a:endParaRPr lang="hr-HR" dirty="0" smtClean="0">
              <a:latin typeface="+mj-lt"/>
              <a:cs typeface="Lucida Sans Unicode" panose="020B0602030504020204" pitchFamily="34" charset="0"/>
            </a:endParaRPr>
          </a:p>
          <a:p>
            <a:r>
              <a:rPr lang="hr-HR" dirty="0" smtClean="0">
                <a:latin typeface="+mj-lt"/>
                <a:cs typeface="Lucida Sans Unicode" panose="020B0602030504020204" pitchFamily="34" charset="0"/>
              </a:rPr>
              <a:t>Svjedoci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smo globalnog zatopljenja, klimatskih promjena i sve učestalih pojava ekstremnih hidroloških prilika kako na globalnoj, tako i na lokalnoj razini.</a:t>
            </a:r>
          </a:p>
          <a:p>
            <a:pPr marL="0" indent="0">
              <a:buNone/>
            </a:pPr>
            <a:endParaRPr lang="hr-HR" dirty="0">
              <a:latin typeface="+mj-lt"/>
              <a:cs typeface="Lucida Sans Unicode" panose="020B0602030504020204" pitchFamily="34" charset="0"/>
            </a:endParaRPr>
          </a:p>
          <a:p>
            <a:r>
              <a:rPr lang="hr-HR" dirty="0">
                <a:latin typeface="+mj-lt"/>
                <a:cs typeface="Lucida Sans Unicode" panose="020B0602030504020204" pitchFamily="34" charset="0"/>
              </a:rPr>
              <a:t>Klimatske promjene pridonose povećavanju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vjerojatnosti </a:t>
            </a:r>
            <a:r>
              <a:rPr lang="hr-HR" dirty="0">
                <a:latin typeface="+mj-lt"/>
                <a:cs typeface="Lucida Sans Unicode" panose="020B0602030504020204" pitchFamily="34" charset="0"/>
              </a:rPr>
              <a:t>pojave i negativnih učinaka </a:t>
            </a:r>
            <a:r>
              <a:rPr lang="hr-HR" dirty="0" smtClean="0">
                <a:latin typeface="+mj-lt"/>
                <a:cs typeface="Lucida Sans Unicode" panose="020B0602030504020204" pitchFamily="34" charset="0"/>
              </a:rPr>
              <a:t>poplava, a samim tim i povećanju poplavnog rizika.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628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Kontrola galerija, cjevovoda i zasuna temeljnog </a:t>
            </a:r>
            <a:r>
              <a:rPr lang="hr-HR" sz="2400" dirty="0"/>
              <a:t>ispusta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5986" y="2406678"/>
            <a:ext cx="4476718" cy="33575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48208" y="2367524"/>
            <a:ext cx="4476719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Ispitni profili na retenciji </a:t>
            </a:r>
            <a:r>
              <a:rPr lang="hr-HR" sz="2400" dirty="0" err="1"/>
              <a:t>Bidrovec</a:t>
            </a:r>
            <a:r>
              <a:rPr lang="hr-HR" sz="2400" dirty="0"/>
              <a:t> 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70" y="1935163"/>
            <a:ext cx="609746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/>
              <a:t>Primjer </a:t>
            </a:r>
            <a:r>
              <a:rPr lang="hr-HR" sz="2400" dirty="0" err="1" smtClean="0"/>
              <a:t>radargrama</a:t>
            </a:r>
            <a:r>
              <a:rPr lang="hr-HR" sz="2400" dirty="0" smtClean="0"/>
              <a:t> prije računalne obrade </a:t>
            </a:r>
            <a:r>
              <a:rPr lang="hr-HR" sz="2400" dirty="0" smtClean="0"/>
              <a:t>refleksija:</a:t>
            </a:r>
            <a:endParaRPr lang="hr-H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35817"/>
            <a:ext cx="8229600" cy="29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04664"/>
            <a:ext cx="8012477" cy="59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4617B"/>
                </a:solidFill>
              </a:rPr>
              <a:t>Zagrebački </a:t>
            </a:r>
            <a:r>
              <a:rPr lang="hr-HR" sz="2800" dirty="0" smtClean="0">
                <a:solidFill>
                  <a:srgbClr val="04617B"/>
                </a:solidFill>
              </a:rPr>
              <a:t>potresi </a:t>
            </a:r>
            <a:r>
              <a:rPr lang="hr-HR" sz="2800" dirty="0">
                <a:solidFill>
                  <a:srgbClr val="04617B"/>
                </a:solidFill>
              </a:rPr>
              <a:t>– izvanredni pregledi brana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Završni </a:t>
            </a:r>
            <a:r>
              <a:rPr lang="hr-HR" sz="2000" dirty="0">
                <a:latin typeface="+mj-lt"/>
              </a:rPr>
              <a:t>zaključak o provedenim ispitivanjima</a:t>
            </a:r>
          </a:p>
          <a:p>
            <a:pPr marL="0" indent="0">
              <a:buNone/>
            </a:pPr>
            <a:r>
              <a:rPr lang="hr-HR" sz="2000" dirty="0">
                <a:latin typeface="+mj-lt"/>
              </a:rPr>
              <a:t>Nakon ispitivanja </a:t>
            </a:r>
            <a:r>
              <a:rPr lang="hr-HR" sz="2000" dirty="0" smtClean="0">
                <a:latin typeface="+mj-lt"/>
              </a:rPr>
              <a:t>retencija </a:t>
            </a:r>
            <a:r>
              <a:rPr lang="hr-HR" sz="2000" dirty="0">
                <a:latin typeface="+mj-lt"/>
              </a:rPr>
              <a:t>i </a:t>
            </a:r>
            <a:r>
              <a:rPr lang="hr-HR" sz="2000" dirty="0" smtClean="0">
                <a:latin typeface="+mj-lt"/>
              </a:rPr>
              <a:t>brana, </a:t>
            </a:r>
            <a:r>
              <a:rPr lang="hr-HR" sz="2000" dirty="0">
                <a:latin typeface="+mj-lt"/>
              </a:rPr>
              <a:t>slijedila je obrada podataka i interpretacija rezultata prikupljenih više-kanalnim </a:t>
            </a:r>
            <a:r>
              <a:rPr lang="hr-HR" sz="2000" dirty="0" err="1">
                <a:latin typeface="+mj-lt"/>
              </a:rPr>
              <a:t>georadarskim</a:t>
            </a:r>
            <a:r>
              <a:rPr lang="hr-HR" sz="2000" dirty="0">
                <a:latin typeface="+mj-lt"/>
              </a:rPr>
              <a:t> sustavom. </a:t>
            </a:r>
            <a:endParaRPr lang="hr-HR" sz="2000" dirty="0" smtClean="0">
              <a:latin typeface="+mj-lt"/>
            </a:endParaRP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Pregledom </a:t>
            </a:r>
            <a:r>
              <a:rPr lang="hr-HR" sz="2000" dirty="0">
                <a:latin typeface="+mj-lt"/>
              </a:rPr>
              <a:t>rezultantnih </a:t>
            </a:r>
            <a:r>
              <a:rPr lang="hr-HR" sz="2000" dirty="0" err="1">
                <a:latin typeface="+mj-lt"/>
              </a:rPr>
              <a:t>radargrama</a:t>
            </a:r>
            <a:r>
              <a:rPr lang="hr-HR" sz="2000" dirty="0">
                <a:latin typeface="+mj-lt"/>
              </a:rPr>
              <a:t> nije ustanovljena značajnija refleksija emitiranih elektromagnetnih valova koja bi ukazivala na anomalije u tijelu </a:t>
            </a:r>
            <a:r>
              <a:rPr lang="hr-HR" sz="2000" dirty="0" smtClean="0">
                <a:latin typeface="+mj-lt"/>
              </a:rPr>
              <a:t>brana uzduž, </a:t>
            </a:r>
            <a:r>
              <a:rPr lang="hr-HR" sz="2000" dirty="0">
                <a:latin typeface="+mj-lt"/>
              </a:rPr>
              <a:t>kao ni na kontaktu galerija i tijela </a:t>
            </a:r>
            <a:r>
              <a:rPr lang="hr-HR" sz="2000" dirty="0" smtClean="0">
                <a:latin typeface="+mj-lt"/>
              </a:rPr>
              <a:t>brana. </a:t>
            </a: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pPr marL="0" indent="0">
              <a:buNone/>
            </a:pPr>
            <a:r>
              <a:rPr lang="hr-HR" sz="2000" dirty="0" smtClean="0">
                <a:latin typeface="+mj-lt"/>
              </a:rPr>
              <a:t>Stoga </a:t>
            </a:r>
            <a:r>
              <a:rPr lang="hr-HR" sz="2000" dirty="0">
                <a:latin typeface="+mj-lt"/>
              </a:rPr>
              <a:t>se, na temelju provedenih </a:t>
            </a:r>
            <a:r>
              <a:rPr lang="hr-HR" sz="2000" dirty="0" err="1">
                <a:latin typeface="+mj-lt"/>
              </a:rPr>
              <a:t>georadarskih</a:t>
            </a:r>
            <a:r>
              <a:rPr lang="hr-HR" sz="2000" dirty="0">
                <a:latin typeface="+mj-lt"/>
              </a:rPr>
              <a:t> ispitivanja, može konstatirati da </a:t>
            </a:r>
            <a:r>
              <a:rPr lang="hr-HR" sz="2000" u="sng" dirty="0" smtClean="0">
                <a:latin typeface="+mj-lt"/>
              </a:rPr>
              <a:t>ne </a:t>
            </a:r>
            <a:r>
              <a:rPr lang="hr-HR" sz="2000" u="sng" dirty="0">
                <a:latin typeface="+mj-lt"/>
              </a:rPr>
              <a:t>postoje anomalije koje bi ukazivale na prisustvo znatnijih oštećenja </a:t>
            </a:r>
            <a:r>
              <a:rPr lang="hr-HR" sz="2000" dirty="0">
                <a:latin typeface="+mj-lt"/>
              </a:rPr>
              <a:t>nastalih uslijed djelovanja potresa</a:t>
            </a:r>
            <a:r>
              <a:rPr lang="hr-HR" sz="2000" dirty="0" smtClean="0">
                <a:latin typeface="+mj-lt"/>
              </a:rPr>
              <a:t>.</a:t>
            </a:r>
            <a:endParaRPr lang="hr-H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13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/>
              <a:t>S</a:t>
            </a:r>
            <a:r>
              <a:rPr lang="hr-HR" sz="2800" dirty="0" smtClean="0"/>
              <a:t>tudijska dokumentacija za pripremu projekata zaštite od poplava na slivu „Sjeverno </a:t>
            </a:r>
            <a:r>
              <a:rPr lang="hr-HR" sz="2800" dirty="0"/>
              <a:t>Z</a:t>
            </a:r>
            <a:r>
              <a:rPr lang="hr-HR" sz="2800" dirty="0" smtClean="0"/>
              <a:t>agrebačko prisavlje”, 2018 g.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 smtClean="0">
                <a:latin typeface="+mj-lt"/>
              </a:rPr>
              <a:t>WYG </a:t>
            </a:r>
            <a:r>
              <a:rPr lang="hr-HR" sz="1800" dirty="0">
                <a:latin typeface="+mj-lt"/>
              </a:rPr>
              <a:t>SAVJETOVANJE d.o.o. (vodeći član</a:t>
            </a:r>
            <a:r>
              <a:rPr lang="hr-HR" sz="1800" dirty="0" smtClean="0">
                <a:latin typeface="+mj-lt"/>
              </a:rPr>
              <a:t>), HIDROING </a:t>
            </a:r>
            <a:r>
              <a:rPr lang="hr-HR" sz="1800" dirty="0">
                <a:latin typeface="+mj-lt"/>
              </a:rPr>
              <a:t>d.o.o</a:t>
            </a:r>
            <a:r>
              <a:rPr lang="hr-HR" sz="1800" dirty="0" smtClean="0">
                <a:latin typeface="+mj-lt"/>
              </a:rPr>
              <a:t>., </a:t>
            </a:r>
          </a:p>
          <a:p>
            <a:pPr marL="0" indent="0">
              <a:buNone/>
            </a:pPr>
            <a:r>
              <a:rPr lang="hr-HR" sz="1800" dirty="0" smtClean="0">
                <a:latin typeface="+mj-lt"/>
              </a:rPr>
              <a:t>VODOPRIVREDNO-PROJEKTNI </a:t>
            </a:r>
            <a:r>
              <a:rPr lang="hr-HR" sz="1800" dirty="0">
                <a:latin typeface="+mj-lt"/>
              </a:rPr>
              <a:t>BIRO d.d</a:t>
            </a:r>
            <a:r>
              <a:rPr lang="hr-HR" sz="1800" dirty="0" smtClean="0">
                <a:latin typeface="+mj-lt"/>
              </a:rPr>
              <a:t>., HIDROKONZALT </a:t>
            </a:r>
            <a:r>
              <a:rPr lang="hr-HR" sz="1800" dirty="0">
                <a:latin typeface="+mj-lt"/>
              </a:rPr>
              <a:t>PROJEKTIRANJE d.o.o</a:t>
            </a:r>
            <a:r>
              <a:rPr lang="hr-HR" sz="1800" dirty="0" smtClean="0">
                <a:latin typeface="+mj-lt"/>
              </a:rPr>
              <a:t>.</a:t>
            </a:r>
          </a:p>
          <a:p>
            <a:pPr marL="0" indent="0">
              <a:buNone/>
            </a:pPr>
            <a:endParaRPr lang="hr-HR" sz="18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6 knjiga koje obuhvaćaju:</a:t>
            </a:r>
            <a:endParaRPr lang="hr-HR" sz="2000" dirty="0">
              <a:latin typeface="+mj-lt"/>
            </a:endParaRPr>
          </a:p>
          <a:p>
            <a:pPr marL="822960" lvl="1" indent="-457200">
              <a:buFont typeface="+mj-lt"/>
              <a:buAutoNum type="arabicPeriod"/>
            </a:pPr>
            <a:r>
              <a:rPr lang="hr-HR" sz="2000" dirty="0" smtClean="0">
                <a:latin typeface="+mj-lt"/>
              </a:rPr>
              <a:t>Analizu postojećeg stanja</a:t>
            </a:r>
          </a:p>
          <a:p>
            <a:pPr marL="822960" lvl="1" indent="-457200">
              <a:buFont typeface="+mj-lt"/>
              <a:buAutoNum type="arabicPeriod"/>
            </a:pPr>
            <a:r>
              <a:rPr lang="hr-HR" sz="2000" dirty="0" smtClean="0">
                <a:latin typeface="+mj-lt"/>
              </a:rPr>
              <a:t>Hidrološke analize</a:t>
            </a:r>
          </a:p>
          <a:p>
            <a:pPr marL="822960" lvl="1" indent="-457200">
              <a:buFont typeface="+mj-lt"/>
              <a:buAutoNum type="arabicPeriod"/>
            </a:pPr>
            <a:r>
              <a:rPr lang="hr-HR" sz="2000" dirty="0" smtClean="0">
                <a:latin typeface="+mj-lt"/>
              </a:rPr>
              <a:t>Hidrauličke analize</a:t>
            </a:r>
          </a:p>
          <a:p>
            <a:pPr marL="822960" lvl="1" indent="-457200">
              <a:buFont typeface="+mj-lt"/>
              <a:buAutoNum type="arabicPeriod"/>
            </a:pPr>
            <a:r>
              <a:rPr lang="pl-PL" sz="2000" dirty="0" smtClean="0">
                <a:latin typeface="+mj-lt"/>
              </a:rPr>
              <a:t>Izračun i kartiranje šteta od poplava za postojeće stanje</a:t>
            </a:r>
          </a:p>
          <a:p>
            <a:pPr marL="822960" lvl="1" indent="-457200">
              <a:buFont typeface="+mj-lt"/>
              <a:buAutoNum type="arabicPeriod"/>
            </a:pPr>
            <a:r>
              <a:rPr lang="pl-PL" sz="2000" dirty="0" smtClean="0">
                <a:latin typeface="+mj-lt"/>
              </a:rPr>
              <a:t>Prijedlog mjera upravljanja rizicima od poplava</a:t>
            </a:r>
          </a:p>
          <a:p>
            <a:pPr marL="822960" lvl="1" indent="-457200">
              <a:buFont typeface="+mj-lt"/>
              <a:buAutoNum type="arabicPeriod"/>
            </a:pPr>
            <a:r>
              <a:rPr lang="pl-PL" sz="2000" dirty="0" smtClean="0">
                <a:latin typeface="+mj-lt"/>
              </a:rPr>
              <a:t>Studija izvedivosti za pripremu projekata zaštite od poplava na slivu sjeverno </a:t>
            </a:r>
            <a:r>
              <a:rPr lang="pl-PL" sz="2000" dirty="0">
                <a:latin typeface="+mj-lt"/>
              </a:rPr>
              <a:t>Z</a:t>
            </a:r>
            <a:r>
              <a:rPr lang="pl-PL" sz="2000" dirty="0" smtClean="0">
                <a:latin typeface="+mj-lt"/>
              </a:rPr>
              <a:t>agrebačko prisavlje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909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028384" cy="6922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153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6632"/>
            <a:ext cx="6036593" cy="6408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085808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16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548680"/>
            <a:ext cx="5937470" cy="58326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87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52" y="332656"/>
            <a:ext cx="8438482" cy="599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Uvod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Na to nas upozoravaju rezultati monitoringa klimatskih parametara i matematički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klimatski modeli.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996952"/>
            <a:ext cx="4968552" cy="32599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4128" y="5589240"/>
            <a:ext cx="3417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/>
              <a:t>WORLD METOROLOGICAL </a:t>
            </a:r>
            <a:r>
              <a:rPr lang="hr-HR" sz="1200" dirty="0" smtClean="0"/>
              <a:t>ORGANIZATION</a:t>
            </a:r>
            <a:r>
              <a:rPr lang="hr-HR" sz="1200" dirty="0">
                <a:hlinkClick r:id="rId3"/>
              </a:rPr>
              <a:t> https://public.wmo.int/en</a:t>
            </a:r>
            <a:r>
              <a:rPr lang="hr-HR" sz="12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930079"/>
            <a:ext cx="504056" cy="5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88640"/>
            <a:ext cx="8639810" cy="6408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16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2"/>
            <a:ext cx="8991338" cy="648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67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5" y="116632"/>
            <a:ext cx="8863271" cy="6408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409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6632"/>
            <a:ext cx="87812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77389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8640"/>
            <a:ext cx="88018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2656"/>
            <a:ext cx="878128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494"/>
            <a:ext cx="7108901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0"/>
            <a:ext cx="7056784" cy="68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7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198" y="-90264"/>
            <a:ext cx="8229600" cy="1143000"/>
          </a:xfrm>
        </p:spPr>
        <p:txBody>
          <a:bodyPr>
            <a:normAutofit/>
          </a:bodyPr>
          <a:lstStyle/>
          <a:p>
            <a:r>
              <a:rPr lang="hr-HR" sz="2000" dirty="0"/>
              <a:t>Potencijalna varijantna </a:t>
            </a:r>
            <a:r>
              <a:rPr lang="hr-HR" sz="2000" dirty="0" smtClean="0"/>
              <a:t>rješenja za 3. grupe slivova</a:t>
            </a:r>
            <a:endParaRPr lang="hr-HR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0" y="1052736"/>
            <a:ext cx="896099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6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Uvod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Temperatura u porastu predstavlja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rast energije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u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atmosferi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u kojoj se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atmosferski procesi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intenziviraju.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Najveći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dio toplinske energije koja ulazi u atmosferske procese dolazi s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površine Zemlje.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959909"/>
            <a:ext cx="7488832" cy="31203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67944" y="5947650"/>
            <a:ext cx="3888432" cy="26521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z="1000" dirty="0" smtClean="0"/>
              <a:t>https://earthobservatory.nasa.gov/world-of-change/global-temperatures</a:t>
            </a:r>
            <a:endParaRPr lang="hr-HR" sz="1000" dirty="0"/>
          </a:p>
        </p:txBody>
      </p:sp>
    </p:spTree>
    <p:extLst>
      <p:ext uri="{BB962C8B-B14F-4D97-AF65-F5344CB8AC3E}">
        <p14:creationId xmlns:p14="http://schemas.microsoft.com/office/powerpoint/2010/main" val="2191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Stanje sustava danas i </a:t>
            </a:r>
            <a:r>
              <a:rPr lang="hr-HR" sz="3600" dirty="0" smtClean="0"/>
              <a:t>budući planovi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 smtClean="0">
              <a:latin typeface="+mj-lt"/>
            </a:endParaRPr>
          </a:p>
          <a:p>
            <a:r>
              <a:rPr lang="hr-HR" dirty="0" smtClean="0">
                <a:latin typeface="+mj-lt"/>
              </a:rPr>
              <a:t>Što se radilo na sustavu zaštite od bujica nakon što je izgrađena 2001. godine 19. retencija </a:t>
            </a:r>
            <a:r>
              <a:rPr lang="hr-HR" dirty="0" err="1" smtClean="0">
                <a:latin typeface="+mj-lt"/>
              </a:rPr>
              <a:t>Trnava</a:t>
            </a:r>
            <a:r>
              <a:rPr lang="hr-HR" dirty="0" smtClean="0">
                <a:latin typeface="+mj-lt"/>
              </a:rPr>
              <a:t>?</a:t>
            </a:r>
            <a:endParaRPr lang="hr-H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62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+mj-lt"/>
                <a:cs typeface="Lucida Sans Unicode" panose="020B0602030504020204" pitchFamily="34" charset="0"/>
              </a:rPr>
              <a:t>Rudarska Gradna – 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Samobor, </a:t>
            </a:r>
            <a:r>
              <a:rPr lang="hr-HR" sz="2400" dirty="0">
                <a:latin typeface="+mj-lt"/>
                <a:cs typeface="Lucida Sans Unicode" panose="020B0602030504020204" pitchFamily="34" charset="0"/>
              </a:rPr>
              <a:t>izvedena 2011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. g.</a:t>
            </a:r>
            <a:endParaRPr lang="hr-HR" sz="2400" dirty="0">
              <a:latin typeface="+mj-lt"/>
              <a:cs typeface="Lucida Sans Unicode" panose="020B06020305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47" y="1988840"/>
            <a:ext cx="8431392" cy="4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5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+mj-lt"/>
                <a:cs typeface="Lucida Sans Unicode" panose="020B0602030504020204" pitchFamily="34" charset="0"/>
              </a:rPr>
              <a:t>Rudarska Gradna – 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Samobor, </a:t>
            </a:r>
            <a:r>
              <a:rPr lang="hr-HR" sz="2400" dirty="0">
                <a:latin typeface="+mj-lt"/>
                <a:cs typeface="Lucida Sans Unicode" panose="020B0602030504020204" pitchFamily="34" charset="0"/>
              </a:rPr>
              <a:t>izvedena 2011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. g.</a:t>
            </a:r>
            <a:endParaRPr lang="hr-HR" sz="2400" dirty="0">
              <a:latin typeface="+mj-lt"/>
              <a:cs typeface="Lucida Sans Unicode" panose="020B0602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916832"/>
            <a:ext cx="7344816" cy="46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Burnjak – Burnjak, izvedena 2015. g., </a:t>
            </a:r>
            <a:r>
              <a:rPr lang="es-ES" sz="2400" dirty="0" smtClean="0">
                <a:latin typeface="+mj-lt"/>
                <a:cs typeface="Lucida Sans Unicode" panose="020B0602030504020204" pitchFamily="34" charset="0"/>
              </a:rPr>
              <a:t>2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.</a:t>
            </a:r>
            <a:r>
              <a:rPr lang="es-ES" sz="2400" dirty="0" smtClean="0">
                <a:latin typeface="+mj-lt"/>
                <a:cs typeface="Lucida Sans Unicode" panose="020B0602030504020204" pitchFamily="34" charset="0"/>
              </a:rPr>
              <a:t>000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.</a:t>
            </a:r>
            <a:r>
              <a:rPr lang="es-ES" sz="2400" dirty="0" smtClean="0">
                <a:latin typeface="+mj-lt"/>
                <a:cs typeface="Lucida Sans Unicode" panose="020B0602030504020204" pitchFamily="34" charset="0"/>
              </a:rPr>
              <a:t>000 m</a:t>
            </a:r>
            <a:r>
              <a:rPr lang="es-ES" sz="2400" baseline="30000" dirty="0" smtClean="0">
                <a:latin typeface="+mj-lt"/>
                <a:cs typeface="Lucida Sans Unicode" panose="020B0602030504020204" pitchFamily="34" charset="0"/>
              </a:rPr>
              <a:t>3</a:t>
            </a:r>
            <a:r>
              <a:rPr lang="hr-HR" sz="2400" dirty="0" smtClean="0"/>
              <a:t>/</a:t>
            </a:r>
            <a:r>
              <a:rPr lang="es-ES" sz="2400" dirty="0" smtClean="0">
                <a:latin typeface="+mj-lt"/>
              </a:rPr>
              <a:t>1000g VV</a:t>
            </a:r>
            <a:endParaRPr lang="es-ES" sz="2400" dirty="0">
              <a:latin typeface="+mj-lt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88840"/>
            <a:ext cx="8352928" cy="4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+mj-lt"/>
                <a:cs typeface="Lucida Sans Unicode" panose="020B0602030504020204" pitchFamily="34" charset="0"/>
              </a:rPr>
              <a:t>Smiljanova Graba 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– </a:t>
            </a:r>
            <a:r>
              <a:rPr lang="hr-HR" sz="2400" dirty="0" err="1" smtClean="0">
                <a:latin typeface="+mj-lt"/>
                <a:cs typeface="Lucida Sans Unicode" panose="020B0602030504020204" pitchFamily="34" charset="0"/>
              </a:rPr>
              <a:t>Hlevnica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, izvedena 2017. g.</a:t>
            </a:r>
            <a:endParaRPr lang="hr-HR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1" y="1988840"/>
            <a:ext cx="572784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  <a:cs typeface="Lucida Sans Unicode" panose="020B0602030504020204" pitchFamily="34" charset="0"/>
              </a:rPr>
              <a:t>Planički Jarek – Dugo </a:t>
            </a:r>
            <a:r>
              <a:rPr lang="pl-PL" sz="2400" dirty="0" smtClean="0">
                <a:latin typeface="+mj-lt"/>
                <a:cs typeface="Lucida Sans Unicode" panose="020B0602030504020204" pitchFamily="34" charset="0"/>
              </a:rPr>
              <a:t>Selo, izvedena 2021. g.</a:t>
            </a:r>
            <a:endParaRPr lang="pl-PL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16832"/>
            <a:ext cx="681781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nn-NO" sz="2400" dirty="0">
                <a:latin typeface="+mj-lt"/>
                <a:cs typeface="Lucida Sans Unicode" panose="020B0602030504020204" pitchFamily="34" charset="0"/>
              </a:rPr>
              <a:t>Martin Breg – Dugo </a:t>
            </a:r>
            <a:r>
              <a:rPr lang="nn-NO" sz="2400" dirty="0" smtClean="0">
                <a:latin typeface="+mj-lt"/>
                <a:cs typeface="Lucida Sans Unicode" panose="020B0602030504020204" pitchFamily="34" charset="0"/>
              </a:rPr>
              <a:t>Selo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, izvedena </a:t>
            </a:r>
            <a:r>
              <a:rPr lang="nn-NO" sz="2400" dirty="0" smtClean="0">
                <a:latin typeface="+mj-lt"/>
                <a:cs typeface="Lucida Sans Unicode" panose="020B0602030504020204" pitchFamily="34" charset="0"/>
              </a:rPr>
              <a:t>2021.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 g.</a:t>
            </a:r>
            <a:endParaRPr lang="nn-NO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88840"/>
            <a:ext cx="6264696" cy="45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nn-NO" sz="2400" dirty="0">
                <a:latin typeface="+mj-lt"/>
                <a:cs typeface="Lucida Sans Unicode" panose="020B0602030504020204" pitchFamily="34" charset="0"/>
              </a:rPr>
              <a:t>Vir – </a:t>
            </a:r>
            <a:r>
              <a:rPr lang="nn-NO" sz="2400" dirty="0" smtClean="0">
                <a:latin typeface="+mj-lt"/>
                <a:cs typeface="Lucida Sans Unicode" panose="020B0602030504020204" pitchFamily="34" charset="0"/>
              </a:rPr>
              <a:t>Vrbovec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,</a:t>
            </a:r>
            <a:r>
              <a:rPr lang="nn-NO" sz="2400" dirty="0" smtClean="0">
                <a:latin typeface="+mj-lt"/>
                <a:cs typeface="Lucida Sans Unicode" panose="020B0602030504020204" pitchFamily="34" charset="0"/>
              </a:rPr>
              <a:t> </a:t>
            </a:r>
            <a:r>
              <a:rPr lang="nn-NO" sz="2400" dirty="0">
                <a:latin typeface="+mj-lt"/>
                <a:cs typeface="Lucida Sans Unicode" panose="020B0602030504020204" pitchFamily="34" charset="0"/>
              </a:rPr>
              <a:t>izvedena 2022</a:t>
            </a:r>
            <a:r>
              <a:rPr lang="nn-NO" sz="2400" dirty="0" smtClean="0">
                <a:latin typeface="+mj-lt"/>
                <a:cs typeface="Lucida Sans Unicode" panose="020B0602030504020204" pitchFamily="34" charset="0"/>
              </a:rPr>
              <a:t>.</a:t>
            </a:r>
            <a:r>
              <a:rPr lang="hr-HR" sz="2400" dirty="0" smtClean="0">
                <a:latin typeface="+mj-lt"/>
                <a:cs typeface="Lucida Sans Unicode" panose="020B0602030504020204" pitchFamily="34" charset="0"/>
              </a:rPr>
              <a:t> g. – NPOO projekt</a:t>
            </a:r>
            <a:endParaRPr lang="nn-NO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988839"/>
            <a:ext cx="2592288" cy="46018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20" y="1988839"/>
            <a:ext cx="5978531" cy="3366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5456846"/>
            <a:ext cx="4369529" cy="9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  <a:cs typeface="Lucida Sans Unicode" panose="020B0602030504020204" pitchFamily="34" charset="0"/>
              </a:rPr>
              <a:t>Lipovečka Gradna – </a:t>
            </a:r>
            <a:r>
              <a:rPr lang="pl-PL" sz="2400" dirty="0" smtClean="0">
                <a:latin typeface="+mj-lt"/>
                <a:cs typeface="Lucida Sans Unicode" panose="020B0602030504020204" pitchFamily="34" charset="0"/>
              </a:rPr>
              <a:t>Samobor, u </a:t>
            </a:r>
            <a:r>
              <a:rPr lang="pl-PL" sz="2400" dirty="0">
                <a:latin typeface="+mj-lt"/>
                <a:cs typeface="Lucida Sans Unicode" panose="020B0602030504020204" pitchFamily="34" charset="0"/>
              </a:rPr>
              <a:t>gradnji od 2021</a:t>
            </a:r>
            <a:r>
              <a:rPr lang="pl-PL" sz="2400" dirty="0" smtClean="0">
                <a:latin typeface="+mj-lt"/>
                <a:cs typeface="Lucida Sans Unicode" panose="020B0602030504020204" pitchFamily="34" charset="0"/>
              </a:rPr>
              <a:t>. g.</a:t>
            </a:r>
            <a:endParaRPr lang="pl-PL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988839"/>
            <a:ext cx="6120680" cy="45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  <a:cs typeface="Lucida Sans Unicode" panose="020B0602030504020204" pitchFamily="34" charset="0"/>
              </a:rPr>
              <a:t>Koretići - Bregana – u projektiranju - izrađen idejni projekt, </a:t>
            </a:r>
            <a:r>
              <a:rPr lang="pl-PL" sz="2400" dirty="0" smtClean="0">
                <a:latin typeface="+mj-lt"/>
                <a:cs typeface="Lucida Sans Unicode" panose="020B0602030504020204" pitchFamily="34" charset="0"/>
              </a:rPr>
              <a:t>odabrano varijantno rješenje, izrađena </a:t>
            </a:r>
            <a:r>
              <a:rPr lang="pl-PL" sz="2400" dirty="0">
                <a:latin typeface="+mj-lt"/>
                <a:cs typeface="Lucida Sans Unicode" panose="020B0602030504020204" pitchFamily="34" charset="0"/>
              </a:rPr>
              <a:t>studija utjecaja na </a:t>
            </a:r>
            <a:r>
              <a:rPr lang="pl-PL" sz="2400" dirty="0" smtClean="0">
                <a:latin typeface="+mj-lt"/>
                <a:cs typeface="Lucida Sans Unicode" panose="020B0602030504020204" pitchFamily="34" charset="0"/>
              </a:rPr>
              <a:t>okoliš...</a:t>
            </a:r>
            <a:endParaRPr lang="pl-PL" sz="24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348880"/>
            <a:ext cx="3456384" cy="429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Uvod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Moguće je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smanjiti taj rizik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i opasnost od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poplava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kroz:</a:t>
            </a:r>
          </a:p>
          <a:p>
            <a:pPr>
              <a:lnSpc>
                <a:spcPct val="80000"/>
              </a:lnSpc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 marL="631825" lvl="0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 smtClean="0">
                <a:latin typeface="+mj-lt"/>
              </a:rPr>
              <a:t>evidentiranje </a:t>
            </a:r>
            <a:r>
              <a:rPr lang="hr-HR" altLang="sr-Latn-RS" sz="2000" dirty="0">
                <a:latin typeface="+mj-lt"/>
              </a:rPr>
              <a:t>opsega utjecaja klimatskih promjena za vodni režim odnosno postojeći sustav za zaštitu od štetnog djelovanja </a:t>
            </a:r>
            <a:r>
              <a:rPr lang="hr-HR" altLang="sr-Latn-RS" sz="2000" dirty="0" smtClean="0">
                <a:latin typeface="+mj-lt"/>
              </a:rPr>
              <a:t>voda,</a:t>
            </a:r>
            <a:endParaRPr lang="hr-HR" altLang="sr-Latn-RS" sz="2000" dirty="0">
              <a:latin typeface="+mj-lt"/>
            </a:endParaRPr>
          </a:p>
          <a:p>
            <a:pPr marL="631825" lvl="0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određivanje mjera za ublažavanje i/ili </a:t>
            </a:r>
            <a:r>
              <a:rPr lang="hr-HR" altLang="sr-Latn-RS" sz="2000" dirty="0" smtClean="0">
                <a:latin typeface="+mj-lt"/>
              </a:rPr>
              <a:t>otklanjanje </a:t>
            </a:r>
            <a:r>
              <a:rPr lang="hr-HR" altLang="sr-Latn-RS" sz="2000" dirty="0">
                <a:latin typeface="+mj-lt"/>
              </a:rPr>
              <a:t>utjecaja klimatskih </a:t>
            </a:r>
            <a:r>
              <a:rPr lang="hr-HR" altLang="sr-Latn-RS" sz="2000" dirty="0" smtClean="0">
                <a:latin typeface="+mj-lt"/>
              </a:rPr>
              <a:t>promjena,</a:t>
            </a:r>
            <a:endParaRPr lang="hr-HR" altLang="sr-Latn-RS" sz="2000" dirty="0">
              <a:latin typeface="+mj-lt"/>
            </a:endParaRPr>
          </a:p>
          <a:p>
            <a:pPr marL="631825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uklapanje mjera za ublažavanje i/ili </a:t>
            </a:r>
            <a:r>
              <a:rPr lang="hr-HR" altLang="sr-Latn-RS" sz="2000" dirty="0" smtClean="0">
                <a:latin typeface="+mj-lt"/>
              </a:rPr>
              <a:t>otklanjanje </a:t>
            </a:r>
            <a:r>
              <a:rPr lang="hr-HR" altLang="sr-Latn-RS" sz="2000" dirty="0">
                <a:latin typeface="+mj-lt"/>
              </a:rPr>
              <a:t>utjecaja klimatskih promjena u postojeći sustav za zaštitu od štetnog djelovanja </a:t>
            </a:r>
            <a:r>
              <a:rPr lang="hr-HR" altLang="sr-Latn-RS" sz="2000" dirty="0" smtClean="0">
                <a:latin typeface="+mj-lt"/>
              </a:rPr>
              <a:t>voda,</a:t>
            </a:r>
            <a:endParaRPr lang="hr-HR" altLang="sr-Latn-RS" sz="2000" dirty="0">
              <a:latin typeface="+mj-lt"/>
            </a:endParaRPr>
          </a:p>
          <a:p>
            <a:pPr marL="631825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modeliranje i verifikacija sustava za zaštitu od štetnog djelovanja </a:t>
            </a:r>
            <a:r>
              <a:rPr lang="hr-HR" altLang="sr-Latn-RS" sz="2000" dirty="0" smtClean="0">
                <a:latin typeface="+mj-lt"/>
              </a:rPr>
              <a:t>voda,</a:t>
            </a:r>
            <a:endParaRPr lang="hr-HR" altLang="sr-Latn-RS" sz="2000" dirty="0">
              <a:latin typeface="+mj-lt"/>
            </a:endParaRPr>
          </a:p>
          <a:p>
            <a:pPr marL="631825" lvl="0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donošenje odluka o modernizaciji sustava po principu što duljeg zadržavanja vode u </a:t>
            </a:r>
            <a:r>
              <a:rPr lang="hr-HR" altLang="sr-Latn-RS" sz="2000" dirty="0" smtClean="0">
                <a:latin typeface="+mj-lt"/>
              </a:rPr>
              <a:t>slivu,</a:t>
            </a:r>
            <a:endParaRPr lang="hr-HR" altLang="sr-Latn-RS" sz="2000" dirty="0">
              <a:latin typeface="+mj-lt"/>
            </a:endParaRPr>
          </a:p>
          <a:p>
            <a:pPr marL="631825" lvl="0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projektiranje </a:t>
            </a:r>
            <a:r>
              <a:rPr lang="hr-HR" altLang="sr-Latn-RS" sz="2000" dirty="0" smtClean="0">
                <a:latin typeface="+mj-lt"/>
              </a:rPr>
              <a:t>sustava,</a:t>
            </a:r>
            <a:endParaRPr lang="hr-HR" altLang="sr-Latn-RS" sz="2000" dirty="0">
              <a:latin typeface="+mj-lt"/>
            </a:endParaRPr>
          </a:p>
          <a:p>
            <a:pPr marL="631825" lvl="0" indent="-368300" algn="just">
              <a:lnSpc>
                <a:spcPct val="80000"/>
              </a:lnSpc>
              <a:spcAft>
                <a:spcPct val="25000"/>
              </a:spcAft>
              <a:buClr>
                <a:sysClr val="windowText" lastClr="000000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hr-HR" altLang="sr-Latn-RS" sz="2000" dirty="0">
                <a:latin typeface="+mj-lt"/>
              </a:rPr>
              <a:t>Izgradnja i/ili dogradnja </a:t>
            </a:r>
            <a:r>
              <a:rPr lang="hr-HR" altLang="sr-Latn-RS" sz="2000" dirty="0" smtClean="0">
                <a:latin typeface="+mj-lt"/>
              </a:rPr>
              <a:t>sustava.</a:t>
            </a:r>
            <a:endParaRPr lang="hr-HR" altLang="sr-Latn-RS" sz="2000" dirty="0">
              <a:latin typeface="+mj-lt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495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  <a:cs typeface="Lucida Sans Unicode" panose="020B0602030504020204" pitchFamily="34" charset="0"/>
              </a:rPr>
              <a:t>Čučerska Reka – u planu</a:t>
            </a: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1" y="1988840"/>
            <a:ext cx="456280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47" y="826140"/>
            <a:ext cx="8229600" cy="493644"/>
          </a:xfrm>
        </p:spPr>
        <p:txBody>
          <a:bodyPr>
            <a:normAutofit/>
          </a:bodyPr>
          <a:lstStyle/>
          <a:p>
            <a:r>
              <a:rPr lang="hr-HR" sz="2800" dirty="0" smtClean="0"/>
              <a:t>Nastavak gradnje sustava obrane od bujičnih poplava:</a:t>
            </a: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653" y="1484784"/>
            <a:ext cx="8229600" cy="438912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  <a:cs typeface="Lucida Sans Unicode" panose="020B0602030504020204" pitchFamily="34" charset="0"/>
              </a:rPr>
              <a:t>Vuger Potok – u planu</a:t>
            </a:r>
          </a:p>
          <a:p>
            <a:pPr marL="0" indent="0">
              <a:buNone/>
            </a:pPr>
            <a:r>
              <a:rPr lang="hr-HR" sz="2400" dirty="0" smtClean="0"/>
              <a:t>	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1988840"/>
            <a:ext cx="261244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Urbane poplave - osvrt</a:t>
            </a:r>
            <a:endParaRPr lang="hr-HR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88840"/>
            <a:ext cx="6696744" cy="47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2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Urbane </a:t>
            </a:r>
            <a:r>
              <a:rPr lang="hr-HR" sz="2800" dirty="0"/>
              <a:t>poplave - osvrt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2000" dirty="0" smtClean="0">
                <a:latin typeface="+mj-lt"/>
              </a:rPr>
              <a:t>Najčešće </a:t>
            </a:r>
            <a:r>
              <a:rPr lang="hr-HR" sz="2000" dirty="0">
                <a:latin typeface="+mj-lt"/>
              </a:rPr>
              <a:t>se javljaju kao posljedica </a:t>
            </a:r>
            <a:r>
              <a:rPr lang="hr-HR" sz="2000" dirty="0" err="1">
                <a:latin typeface="+mj-lt"/>
              </a:rPr>
              <a:t>palih</a:t>
            </a:r>
            <a:r>
              <a:rPr lang="hr-HR" sz="2000" dirty="0">
                <a:latin typeface="+mj-lt"/>
              </a:rPr>
              <a:t> intenzivnih oborina na neposrednom urbanom ili bliskom </a:t>
            </a:r>
            <a:r>
              <a:rPr lang="hr-HR" sz="2000" dirty="0" smtClean="0">
                <a:latin typeface="+mj-lt"/>
              </a:rPr>
              <a:t>području</a:t>
            </a: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r>
              <a:rPr lang="hr-HR" sz="2000" dirty="0">
                <a:latin typeface="+mj-lt"/>
              </a:rPr>
              <a:t>P</a:t>
            </a:r>
            <a:r>
              <a:rPr lang="hr-HR" sz="2000" dirty="0" smtClean="0">
                <a:latin typeface="+mj-lt"/>
              </a:rPr>
              <a:t>roblemi </a:t>
            </a:r>
            <a:r>
              <a:rPr lang="hr-HR" sz="2000" dirty="0">
                <a:latin typeface="+mj-lt"/>
              </a:rPr>
              <a:t>velikih voda na urbanim područjima uzrokovani </a:t>
            </a:r>
            <a:r>
              <a:rPr lang="hr-HR" sz="2000" dirty="0" smtClean="0">
                <a:latin typeface="+mj-lt"/>
              </a:rPr>
              <a:t>su: </a:t>
            </a:r>
            <a:r>
              <a:rPr lang="hr-HR" sz="2000" dirty="0">
                <a:latin typeface="+mj-lt"/>
              </a:rPr>
              <a:t>ponajviše velikom koncentracijom stanovništva na relativno malom </a:t>
            </a:r>
            <a:r>
              <a:rPr lang="hr-HR" sz="2000" dirty="0" smtClean="0">
                <a:latin typeface="+mj-lt"/>
              </a:rPr>
              <a:t>prostoru, s vodonepropusnim površinama, vršnim valovima, ubrzanjem procesa sedimenata</a:t>
            </a:r>
          </a:p>
          <a:p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Dimenzioniranje oborinske odvodnje na PP 2-10 g (od stambenih do poslovno-</a:t>
            </a:r>
            <a:r>
              <a:rPr lang="hr-HR" sz="2000" dirty="0" err="1" smtClean="0">
                <a:latin typeface="+mj-lt"/>
              </a:rPr>
              <a:t>komercalnih</a:t>
            </a:r>
            <a:r>
              <a:rPr lang="hr-HR" sz="2000" dirty="0" smtClean="0">
                <a:latin typeface="+mj-lt"/>
              </a:rPr>
              <a:t> zona)</a:t>
            </a:r>
          </a:p>
          <a:p>
            <a:pPr marL="0" indent="0">
              <a:buNone/>
            </a:pPr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Urbane poplave su kratkotrajne, lokalne, manjih šteta, ali troškovi otklanjanje posljedica u urbanim prostorima mogu biti značajni.</a:t>
            </a:r>
            <a:endParaRPr lang="hr-H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36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4617B"/>
                </a:solidFill>
              </a:rPr>
              <a:t>Urbana poplave - osvrt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>
                <a:latin typeface="+mj-lt"/>
              </a:rPr>
              <a:t>Zakon o </a:t>
            </a:r>
            <a:r>
              <a:rPr lang="pl-PL" dirty="0" smtClean="0">
                <a:latin typeface="+mj-lt"/>
              </a:rPr>
              <a:t>vodama NN </a:t>
            </a:r>
            <a:r>
              <a:rPr lang="pl-PL" dirty="0">
                <a:latin typeface="+mj-lt"/>
              </a:rPr>
              <a:t>66/19, </a:t>
            </a:r>
            <a:r>
              <a:rPr lang="pl-PL" dirty="0" smtClean="0">
                <a:latin typeface="+mj-lt"/>
              </a:rPr>
              <a:t>84/21</a:t>
            </a:r>
          </a:p>
          <a:p>
            <a:pPr marL="0" indent="0">
              <a:buNone/>
            </a:pPr>
            <a:endParaRPr lang="pl-PL" dirty="0" smtClean="0">
              <a:latin typeface="+mj-lt"/>
            </a:endParaRPr>
          </a:p>
          <a:p>
            <a:pPr marL="0" indent="0">
              <a:buNone/>
            </a:pPr>
            <a:r>
              <a:rPr lang="pl-PL" dirty="0" smtClean="0">
                <a:latin typeface="+mj-lt"/>
              </a:rPr>
              <a:t>Oborinska odvodnja - Članak </a:t>
            </a:r>
            <a:r>
              <a:rPr lang="pl-PL" dirty="0">
                <a:latin typeface="+mj-lt"/>
              </a:rPr>
              <a:t>140.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(1) Građevine oborinske odvodnje iz stambenih zgrada, poslovnih i drugih prostora grade i održavaju njihovi vlasnici.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(2) Građevine oborinske odvodnje s javnih površina i iz građevina iz stavka 1. ovoga članka koje se na njih imaju priključiti, u građevinskim područjima, grade i održavaju jedinice lokalne samouprave iz svog proračuna (građevine urbane oborinske odvodnje).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(3) Na vodotoke i sušna korita koji prolaze kroz građevinska područja gradova i općina, natkriveni su i služe ujedno i namjenama oborinske odvodnje primjenjuje se odredba stavka 2. ovoga članka.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(4) Kanale oborinske odvodnje s prometnica, koji su izgrađeni na cestovnom zemljištu ili željezničkom zemljištu, luka i lučkih područja, zračnih luka i zrakoplovne infrastrukture, održavaju osobe koje su posebnim propisima određene za gospodarenje prometnicom.</a:t>
            </a:r>
          </a:p>
          <a:p>
            <a:endParaRPr lang="pl-PL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045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 smtClean="0">
                <a:solidFill>
                  <a:srgbClr val="04617B"/>
                </a:solidFill>
              </a:rPr>
              <a:t>Urbane </a:t>
            </a:r>
            <a:r>
              <a:rPr lang="hr-HR" sz="2800" dirty="0">
                <a:solidFill>
                  <a:srgbClr val="04617B"/>
                </a:solidFill>
              </a:rPr>
              <a:t>poplave - osvrt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 smtClean="0">
                <a:latin typeface="+mj-lt"/>
              </a:rPr>
              <a:t>U </a:t>
            </a:r>
            <a:r>
              <a:rPr lang="hr-HR" sz="2000" dirty="0">
                <a:latin typeface="+mj-lt"/>
              </a:rPr>
              <a:t>javnosti je bilo dosta </a:t>
            </a:r>
            <a:r>
              <a:rPr lang="hr-HR" sz="2000" b="1" dirty="0">
                <a:latin typeface="+mj-lt"/>
              </a:rPr>
              <a:t>pogrešnih interpretacija</a:t>
            </a:r>
            <a:r>
              <a:rPr lang="hr-HR" sz="2000" dirty="0">
                <a:latin typeface="+mj-lt"/>
              </a:rPr>
              <a:t> da je tek Zakon o vodama iz 2009. godine prenio urbanu oborinsku odvodnju u nadležnost gradova i općina. To nije točno. </a:t>
            </a:r>
            <a:endParaRPr lang="hr-HR" sz="2000" dirty="0" smtClean="0">
              <a:latin typeface="+mj-lt"/>
            </a:endParaRPr>
          </a:p>
          <a:p>
            <a:r>
              <a:rPr lang="hr-HR" sz="2000" dirty="0" smtClean="0">
                <a:latin typeface="+mj-lt"/>
              </a:rPr>
              <a:t>Naime </a:t>
            </a:r>
            <a:r>
              <a:rPr lang="hr-HR" sz="2000" dirty="0">
                <a:latin typeface="+mj-lt"/>
              </a:rPr>
              <a:t>urbana oborinska odvodnja je najmanje 100 godina u nadležnosti </a:t>
            </a:r>
            <a:r>
              <a:rPr lang="hr-HR" sz="2000" dirty="0" smtClean="0">
                <a:latin typeface="+mj-lt"/>
              </a:rPr>
              <a:t>jedinca </a:t>
            </a:r>
            <a:r>
              <a:rPr lang="hr-HR" sz="2000" dirty="0">
                <a:latin typeface="+mj-lt"/>
              </a:rPr>
              <a:t>lokalne samouprave a tako je i od osnutka neovisne Republike Hrvatske. Prvi Zakon o komunalnom gospodarstvu u neovisnoj Hrvatskoj iz 1995. je odredio odvodnju atmosferskih voda – </a:t>
            </a:r>
            <a:r>
              <a:rPr lang="hr-HR" sz="2000" b="1" dirty="0">
                <a:latin typeface="+mj-lt"/>
              </a:rPr>
              <a:t>komunalnom djelatnošću</a:t>
            </a:r>
            <a:r>
              <a:rPr lang="hr-HR" sz="2000" dirty="0">
                <a:latin typeface="+mj-lt"/>
              </a:rPr>
              <a:t> (čl. 3. st.3.) i odredio komunalnu naknadu kao izvor prihoda za financiranje njezine gradnje i održavanja (čl. 19.st.1.toč. 1.). Zakon o financiranju vodnog gospodarstva iz 2009. odredio je i da se 8% naplaćenog vodnog doprinosa koristi za potrebe gradnje i rekonstrukcije građevina urbane odvodnje. </a:t>
            </a:r>
          </a:p>
        </p:txBody>
      </p:sp>
    </p:spTree>
    <p:extLst>
      <p:ext uri="{BB962C8B-B14F-4D97-AF65-F5344CB8AC3E}">
        <p14:creationId xmlns:p14="http://schemas.microsoft.com/office/powerpoint/2010/main" val="32464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800" dirty="0">
                <a:solidFill>
                  <a:srgbClr val="04617B"/>
                </a:solidFill>
              </a:rPr>
              <a:t>Urbane poplave - osvrt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 smtClean="0">
              <a:latin typeface="+mj-lt"/>
            </a:endParaRPr>
          </a:p>
          <a:p>
            <a:pPr marL="0" indent="0">
              <a:buNone/>
            </a:pPr>
            <a:r>
              <a:rPr lang="hr-HR" dirty="0" smtClean="0">
                <a:latin typeface="+mj-lt"/>
              </a:rPr>
              <a:t>Predlaže se nastavak suradnje na započetim projektima:</a:t>
            </a:r>
          </a:p>
          <a:p>
            <a:endParaRPr lang="hr-HR" dirty="0" smtClean="0">
              <a:latin typeface="+mj-lt"/>
            </a:endParaRPr>
          </a:p>
          <a:p>
            <a:r>
              <a:rPr lang="hr-HR" dirty="0">
                <a:latin typeface="+mj-lt"/>
              </a:rPr>
              <a:t>I</a:t>
            </a:r>
            <a:r>
              <a:rPr lang="hr-HR" dirty="0" smtClean="0">
                <a:latin typeface="+mj-lt"/>
              </a:rPr>
              <a:t>dejnog </a:t>
            </a:r>
            <a:r>
              <a:rPr lang="hr-HR" dirty="0">
                <a:latin typeface="+mj-lt"/>
              </a:rPr>
              <a:t>rješenja sustava oborinske odvodnje prometnica u južnom dijelu Grada Zagreba (južno od rijeke Save</a:t>
            </a:r>
            <a:r>
              <a:rPr lang="hr-HR" dirty="0" smtClean="0">
                <a:latin typeface="+mj-lt"/>
              </a:rPr>
              <a:t>) iz 2015. g.</a:t>
            </a:r>
          </a:p>
          <a:p>
            <a:r>
              <a:rPr lang="hr-HR" dirty="0">
                <a:latin typeface="+mj-lt"/>
              </a:rPr>
              <a:t>K</a:t>
            </a:r>
            <a:r>
              <a:rPr lang="hr-HR" dirty="0" smtClean="0">
                <a:latin typeface="+mj-lt"/>
              </a:rPr>
              <a:t>oncepcijskog </a:t>
            </a:r>
            <a:r>
              <a:rPr lang="hr-HR" dirty="0">
                <a:latin typeface="+mj-lt"/>
              </a:rPr>
              <a:t>rješenja sustava oborinske odvodnje prometnica u </a:t>
            </a:r>
            <a:r>
              <a:rPr lang="hr-HR" dirty="0" smtClean="0">
                <a:latin typeface="+mj-lt"/>
              </a:rPr>
              <a:t>Grada </a:t>
            </a:r>
            <a:r>
              <a:rPr lang="hr-HR" dirty="0">
                <a:latin typeface="+mj-lt"/>
              </a:rPr>
              <a:t>Zagreba (sjeverno od rijeke Save</a:t>
            </a:r>
            <a:r>
              <a:rPr lang="hr-HR" dirty="0" smtClean="0">
                <a:latin typeface="+mj-lt"/>
              </a:rPr>
              <a:t>) iz 2014. g.</a:t>
            </a:r>
            <a:endParaRPr lang="hr-H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045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82768" y="476672"/>
            <a:ext cx="2117024" cy="2803241"/>
          </a:xfrm>
        </p:spPr>
        <p:txBody>
          <a:bodyPr>
            <a:normAutofit/>
          </a:bodyPr>
          <a:lstStyle/>
          <a:p>
            <a:r>
              <a:rPr lang="hr-HR" sz="44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Hvala na pažnji !</a:t>
            </a:r>
            <a:endParaRPr lang="hr-HR" sz="44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4048" y="764704"/>
            <a:ext cx="3972169" cy="31269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501008"/>
            <a:ext cx="3778117" cy="28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/>
              <a:t>Povijest bujičnih poplava u gradu Zagrebu</a:t>
            </a:r>
            <a:endParaRPr lang="hr-H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Povijest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bujičnih poplava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bilježe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gradski kroničari od 1645. godine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U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prosjeku je građane Zagreba svakih pet godina zadesila bujična poplava, najčešće u mjesecima lipnju i srpnju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Novinski tekstovi opisuju bujične poplave: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	- „u današnjoj </a:t>
            </a:r>
            <a:r>
              <a:rPr lang="hr-HR" sz="2000" dirty="0" err="1">
                <a:latin typeface="+mj-lt"/>
                <a:cs typeface="Lucida Sans Unicode" panose="020B0602030504020204" pitchFamily="34" charset="0"/>
              </a:rPr>
              <a:t>Tkalčićevoj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ulici, koja se prije zvala Potok, jer je kroz 	nju tekao potok, bujica je srušila skoro sve kuće, a poginule su 52 	osobe“,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	- „voda u Petrinjskoj ulici bila je preko metar visoka“,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	- „Zrinjevcem su plivale pastrve što ih je nanijela bujica iz ribnjaka 	</a:t>
            </a:r>
            <a:r>
              <a:rPr lang="hr-HR" sz="2000" dirty="0" err="1">
                <a:latin typeface="+mj-lt"/>
                <a:cs typeface="Lucida Sans Unicode" panose="020B0602030504020204" pitchFamily="34" charset="0"/>
              </a:rPr>
              <a:t>Kulmerovih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 dvora“...</a:t>
            </a:r>
          </a:p>
          <a:p>
            <a:pPr>
              <a:lnSpc>
                <a:spcPct val="80000"/>
              </a:lnSpc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Posljednja velika bujična poplava bila  3./4. srpnja 1989. s jednom ljudskom žrtvom. Zabilježeni su vodeni stupci u svim retencijama visine 2-5 metara, osim u </a:t>
            </a:r>
            <a:r>
              <a:rPr lang="hr-HR" sz="2000" dirty="0" err="1" smtClean="0">
                <a:latin typeface="+mj-lt"/>
                <a:cs typeface="Lucida Sans Unicode" panose="020B0602030504020204" pitchFamily="34" charset="0"/>
              </a:rPr>
              <a:t>Dubravici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, a Črnomerec je bila potpuno zamuljena i sa začepljenim temeljnim ispustom. Na njoj je voda akumulirala do visine 6,5 metara.</a:t>
            </a: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Sustav zaštite od poplava na bujičnim vodotocima Medvednice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</a:pPr>
            <a:endParaRPr lang="pl-PL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sz="2000" dirty="0" smtClean="0">
                <a:latin typeface="+mj-lt"/>
                <a:cs typeface="Lucida Sans Unicode" panose="020B0602030504020204" pitchFamily="34" charset="0"/>
              </a:rPr>
              <a:t>Rješenja utemeljena „Vodoprivrednom osnovom </a:t>
            </a:r>
            <a:r>
              <a:rPr lang="pl-PL" sz="2000" dirty="0">
                <a:latin typeface="+mj-lt"/>
                <a:cs typeface="Lucida Sans Unicode" panose="020B0602030504020204" pitchFamily="34" charset="0"/>
              </a:rPr>
              <a:t>Grada Zagreba“– 1982. </a:t>
            </a:r>
            <a:r>
              <a:rPr lang="pl-PL" sz="2000" dirty="0" smtClean="0">
                <a:latin typeface="+mj-lt"/>
                <a:cs typeface="Lucida Sans Unicode" panose="020B0602030504020204" pitchFamily="34" charset="0"/>
              </a:rPr>
              <a:t>g. </a:t>
            </a:r>
            <a:endParaRPr lang="pl-PL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Analiza dostignutog stupnja sigurnosti od poplava bujičnih voda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Grada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Zagreba, 2005. g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Matematički modeli propagacije poplavnih valova uslijed rušenja brana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retencija, Građevinski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fakultet u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Zagrebu,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svibanj 2011., svibanj 2013., travanj. 2014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.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g. </a:t>
            </a: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S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tudijska dokumentacija za pripremu projekata zaštite od poplava na slivu „Sjeverno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Z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agrebačko prisavlje”, travanj 2018. g.</a:t>
            </a: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Okvirni program aktivnosti za unaprjeđenje upravljanja rizicima od poplava na urbanom području grada Zagreba kroz mjere prilagodbe klimatskim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promjenama, Građevinski fakultet, travanj 2021. g.</a:t>
            </a: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96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Sustav zaštite od poplava na bujičnim vodotocima Medvednice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>
                <a:latin typeface="+mj-lt"/>
                <a:cs typeface="Lucida Sans Unicode" panose="020B0602030504020204" pitchFamily="34" charset="0"/>
              </a:rPr>
              <a:t>Sustav zaštite od poplava na bujičnim vodotocima temelji se na principu zadržavanja velikih vodnih valova nastalih na pojedinim slivovima putem odgovarajućih zaštitnih vodnih građevina tzv. 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retencija</a:t>
            </a: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Retencije zadržavaju osim vode, </a:t>
            </a:r>
            <a:r>
              <a:rPr lang="hr-HR" sz="2000" u="sng" dirty="0" smtClean="0">
                <a:latin typeface="+mj-lt"/>
                <a:cs typeface="Lucida Sans Unicode" panose="020B0602030504020204" pitchFamily="34" charset="0"/>
              </a:rPr>
              <a:t>naplavine i nanos</a:t>
            </a: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, značajno umanjujući nastanak protočnih čepova nizvodno od brana u urbanim sredinama</a:t>
            </a: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Temeljnim ispustom brane propušta se projektirana reducirana protoka prema kapacitetu i uvjetima korita nizvodnog dijela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sliva potoka. </a:t>
            </a: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r>
              <a:rPr lang="hr-HR" sz="2000" dirty="0" smtClean="0">
                <a:latin typeface="+mj-lt"/>
                <a:cs typeface="Lucida Sans Unicode" panose="020B0602030504020204" pitchFamily="34" charset="0"/>
              </a:rPr>
              <a:t>Konstruktivni 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elementi brane za retencije zadovoljavaju zahtjeve za povremeno kraće zadržavanje vode u retencijskim prostorima tek od nekoliko dana, zbog čega </a:t>
            </a:r>
            <a:r>
              <a:rPr lang="hr-HR" sz="2000" u="sng" dirty="0">
                <a:latin typeface="+mj-lt"/>
                <a:cs typeface="Lucida Sans Unicode" panose="020B0602030504020204" pitchFamily="34" charset="0"/>
              </a:rPr>
              <a:t>nije dozvoljeno zatvaranje temeljnih ispusta</a:t>
            </a:r>
            <a:r>
              <a:rPr lang="hr-HR" sz="2000" dirty="0">
                <a:latin typeface="+mj-lt"/>
                <a:cs typeface="Lucida Sans Unicode" panose="020B0602030504020204" pitchFamily="34" charset="0"/>
              </a:rPr>
              <a:t>. </a:t>
            </a: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hr-HR" sz="2000" dirty="0" smtClean="0">
              <a:latin typeface="+mj-lt"/>
              <a:cs typeface="Lucida Sans Unicode" panose="020B0602030504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hr-HR" sz="2000" dirty="0">
              <a:latin typeface="+mj-lt"/>
              <a:cs typeface="Lucida Sans Unicode" panose="020B0602030504020204" pitchFamily="34" charset="0"/>
            </a:endParaRP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952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2699</TotalTime>
  <Words>2610</Words>
  <Application>Microsoft Office PowerPoint</Application>
  <PresentationFormat>On-screen Show (4:3)</PresentationFormat>
  <Paragraphs>253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Constantia</vt:lpstr>
      <vt:lpstr>Lucida Sans Unicode</vt:lpstr>
      <vt:lpstr>Wingdings 2</vt:lpstr>
      <vt:lpstr>Flow</vt:lpstr>
      <vt:lpstr> BUJIČNE POPLAVE I RETENCIJE Sustav zaštite od poplava na bujičnim vodotocima Medvednice  </vt:lpstr>
      <vt:lpstr>Sadržaj</vt:lpstr>
      <vt:lpstr>Uvod</vt:lpstr>
      <vt:lpstr>Uvod</vt:lpstr>
      <vt:lpstr>Uvod</vt:lpstr>
      <vt:lpstr>Uvod</vt:lpstr>
      <vt:lpstr>Povijest bujičnih poplava u gradu Zagrebu</vt:lpstr>
      <vt:lpstr>Sustav zaštite od poplava na bujičnim vodotocima Medvednice</vt:lpstr>
      <vt:lpstr>Sustav zaštite od poplava na bujičnim vodotocima Medvednice</vt:lpstr>
      <vt:lpstr>Sustav zaštite od poplava na bujičnim vodotocima Medvednice</vt:lpstr>
      <vt:lpstr>PowerPoint Presentation</vt:lpstr>
      <vt:lpstr>Sustav zaštite od poplava na bujičnim vodotocima Medvednice</vt:lpstr>
      <vt:lpstr>Sustav zaštite od poplave na bujičnim vodotocima Medvednice </vt:lpstr>
      <vt:lpstr>Sustav zaštite od poplave na bujičnim vodotocima Medvednice </vt:lpstr>
      <vt:lpstr>Sustav zaštite od poplave na bujičnim vodotocima Medvednice </vt:lpstr>
      <vt:lpstr>Sustav zaštite od poplave na bujičnim vodotocima Medvednice </vt:lpstr>
      <vt:lpstr>PowerPoint Presentation</vt:lpstr>
      <vt:lpstr>Tehnička promatranja retencija i brana</vt:lpstr>
      <vt:lpstr>Matematički modeli propagacije poplavnih valova uslijed rušenja brana retencija Građevinski fakultet u Zagrebu; svibanj 2011., svibanj 2013., travanj. 2014.</vt:lpstr>
      <vt:lpstr>Matematički modeli propagacije poplavnih valova uslijed rušenja brana retencija Građevinski fakultet u Zagrebu; svibanj 2011., svibanj 2013., travanj. 2014.</vt:lpstr>
      <vt:lpstr>PowerPoint Presentation</vt:lpstr>
      <vt:lpstr>PowerPoint Presentation</vt:lpstr>
      <vt:lpstr>PowerPoint Presentation</vt:lpstr>
      <vt:lpstr>PowerPoint Presentation</vt:lpstr>
      <vt:lpstr>Zagrebački potresi – izvanredni pregledi brana</vt:lpstr>
      <vt:lpstr>Zagrebački potresi – izvanredni pregledi brana</vt:lpstr>
      <vt:lpstr>Zagrebački i petrinjski potresi – izvanredni pregledi brana</vt:lpstr>
      <vt:lpstr>Zagrebački i petrinjski potresi – izvanredni pregledi brana</vt:lpstr>
      <vt:lpstr>Zagrebački i petrinjski potresi – izvanredni pregledi brana</vt:lpstr>
      <vt:lpstr>Kontrola galerija, cjevovoda i zasuna temeljnog ispusta </vt:lpstr>
      <vt:lpstr>Ispitni profili na retenciji Bidrovec 2</vt:lpstr>
      <vt:lpstr>Primjer radargrama prije računalne obrade refleksija:</vt:lpstr>
      <vt:lpstr>PowerPoint Presentation</vt:lpstr>
      <vt:lpstr>Zagrebački potresi – izvanredni pregledi brana</vt:lpstr>
      <vt:lpstr>Studijska dokumentacija za pripremu projekata zaštite od poplava na slivu „Sjeverno Zagrebačko prisavlje”, 2018 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Potencijalna varijantna rješenja za 3. grupe slivova</vt:lpstr>
      <vt:lpstr>Stanje sustava danas i budući planovi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Nastavak gradnje sustava obrane od bujičnih poplava:</vt:lpstr>
      <vt:lpstr>Urbane poplave - osvrt</vt:lpstr>
      <vt:lpstr>Urbane poplave - osvrt</vt:lpstr>
      <vt:lpstr>Urbana poplave - osvrt</vt:lpstr>
      <vt:lpstr>Urbane poplave - osvrt</vt:lpstr>
      <vt:lpstr>Urbane poplave - osvrt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SUSTAV ZAŠTITE OD POPLAVA GRADA ZAGREBA</dc:title>
  <dc:creator>Tomislav.Gazic@voda.hr</dc:creator>
  <cp:lastModifiedBy>Tomislav Gazić</cp:lastModifiedBy>
  <cp:revision>185</cp:revision>
  <dcterms:created xsi:type="dcterms:W3CDTF">2014-10-21T08:43:58Z</dcterms:created>
  <dcterms:modified xsi:type="dcterms:W3CDTF">2023-03-02T20:22:18Z</dcterms:modified>
</cp:coreProperties>
</file>